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79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92896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9a58803c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9a58803c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9a58803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9a58803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Supporting staff to support students; horizon scanning; facilitating academic change; at elbow work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9a58803cc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9a58803cc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</a:rPr>
              <a:t>EDI: </a:t>
            </a:r>
            <a:r>
              <a:rPr lang="en-GB">
                <a:solidFill>
                  <a:schemeClr val="dk1"/>
                </a:solidFill>
              </a:rPr>
              <a:t>Inclusive Curriculum Framework;  Inclusive Practice Development; Narrowing the Gaps (</a:t>
            </a:r>
            <a:r>
              <a:rPr lang="en-GB">
                <a:solidFill>
                  <a:srgbClr val="FF0000"/>
                </a:solidFill>
              </a:rPr>
              <a:t>to include reference to the role of the cross university NTG forum, NTG site and resource toolkit</a:t>
            </a:r>
            <a:r>
              <a:rPr lang="en-GB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914400" lvl="0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</a:rPr>
              <a:t>Digital capability:</a:t>
            </a:r>
            <a:endParaRPr b="1">
              <a:solidFill>
                <a:schemeClr val="dk1"/>
              </a:solidFill>
            </a:endParaRPr>
          </a:p>
          <a:p>
            <a:pPr marL="914400" lvl="0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</a:rPr>
              <a:t>Academic pedagogy and practice:</a:t>
            </a:r>
            <a:r>
              <a:rPr lang="en-GB">
                <a:solidFill>
                  <a:schemeClr val="dk1"/>
                </a:solidFill>
              </a:rPr>
              <a:t> Hallam Guild; Teaching and Assessment Essentials</a:t>
            </a:r>
            <a:endParaRPr>
              <a:solidFill>
                <a:schemeClr val="dk1"/>
              </a:solidFill>
            </a:endParaRPr>
          </a:p>
          <a:p>
            <a:pPr marL="914400" lvl="0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</a:rPr>
              <a:t>Academic profile and development: </a:t>
            </a:r>
            <a:r>
              <a:rPr lang="en-GB">
                <a:solidFill>
                  <a:schemeClr val="dk1"/>
                </a:solidFill>
              </a:rPr>
              <a:t>Academic Leadership; TALENT; </a:t>
            </a:r>
            <a:r>
              <a:rPr lang="en-GB" sz="1200">
                <a:solidFill>
                  <a:schemeClr val="dk1"/>
                </a:solidFill>
              </a:rPr>
              <a:t>CPD calendar and activities </a:t>
            </a:r>
            <a:endParaRPr>
              <a:solidFill>
                <a:schemeClr val="dk1"/>
              </a:solidFill>
            </a:endParaRPr>
          </a:p>
          <a:p>
            <a:pPr marL="914400" lvl="0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9a58803cc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9a58803cc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9a58803c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9a58803c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9a58803cc_8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9a58803cc_8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CE5C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heffieldhallam.sharepoint.com/sites/4038/SitePages/The-Hallam-Mod.aspx" TargetMode="External"/><Relationship Id="rId3" Type="http://schemas.openxmlformats.org/officeDocument/2006/relationships/hyperlink" Target="https://blogs.shu.ac.uk/add/about-our-work/" TargetMode="External"/><Relationship Id="rId7" Type="http://schemas.openxmlformats.org/officeDocument/2006/relationships/hyperlink" Target="https://blogs.shu.ac.uk/add/academic-profile-and-developme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logs.shu.ac.uk/add/academic-pedagogy-and-practice/" TargetMode="External"/><Relationship Id="rId5" Type="http://schemas.openxmlformats.org/officeDocument/2006/relationships/hyperlink" Target="https://blogs.shu.ac.uk/add/digital-capability/?doing_wp_cron=1591185173.2194991111755371093750" TargetMode="External"/><Relationship Id="rId4" Type="http://schemas.openxmlformats.org/officeDocument/2006/relationships/hyperlink" Target="https://blogs.shu.ac.uk/add/equality-diversity-and-inclusion-edi/" TargetMode="External"/><Relationship Id="rId9" Type="http://schemas.openxmlformats.org/officeDocument/2006/relationships/hyperlink" Target="https://blogs.shu.ac.uk/talen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p_turner3/oth1v93be6nlhys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shu.ac.uk/add/meet-the-tea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Academic Development &amp; Diversity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Value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7550" y="4410075"/>
            <a:ext cx="20764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Meet the team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2571750"/>
            <a:ext cx="3999900" cy="25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/>
              <a:t>Academic Development: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dirty="0"/>
              <a:t>Dr Lindy-Ann Blaize Alfred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dirty="0"/>
              <a:t>Dr Helen Kay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dirty="0"/>
              <a:t>Neil Mayne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 dirty="0"/>
              <a:t>Paddy Turner</a:t>
            </a:r>
            <a:endParaRPr sz="1800"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623875" y="2571750"/>
            <a:ext cx="3999900" cy="25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Operations:</a:t>
            </a:r>
            <a:endParaRPr sz="1800" b="1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/>
              <a:t>Rebecca Malone</a:t>
            </a:r>
            <a:endParaRPr sz="1800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/>
              <a:t>Julie Smith</a:t>
            </a:r>
            <a:endParaRPr sz="1800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/>
              <a:t>Natalie Brownell</a:t>
            </a:r>
            <a:endParaRPr sz="1800"/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/>
              <a:t>Lydia Pettifer</a:t>
            </a:r>
            <a:endParaRPr sz="1800"/>
          </a:p>
        </p:txBody>
      </p:sp>
      <p:sp>
        <p:nvSpPr>
          <p:cNvPr id="64" name="Google Shape;64;p14"/>
          <p:cNvSpPr txBox="1"/>
          <p:nvPr/>
        </p:nvSpPr>
        <p:spPr>
          <a:xfrm>
            <a:off x="254625" y="1172225"/>
            <a:ext cx="8807400" cy="1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 dirty="0"/>
              <a:t>Location: </a:t>
            </a:r>
            <a:r>
              <a:rPr lang="en-GB" sz="1900" dirty="0"/>
              <a:t>					Chief People Officer Portfolio</a:t>
            </a:r>
            <a:endParaRPr sz="1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 dirty="0"/>
              <a:t>Director:</a:t>
            </a:r>
            <a:r>
              <a:rPr lang="en-GB" sz="1900" dirty="0"/>
              <a:t> 					Elaine Buckley</a:t>
            </a:r>
            <a:endParaRPr sz="1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 dirty="0"/>
              <a:t>Head of Academic Development &amp; Inclusivity:</a:t>
            </a:r>
            <a:r>
              <a:rPr lang="en-GB" sz="1900" dirty="0"/>
              <a:t> 	Claire Walsh</a:t>
            </a:r>
            <a:endParaRPr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Mission and remit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rgbClr val="404040"/>
                </a:solidFill>
              </a:rPr>
              <a:t>The </a:t>
            </a:r>
            <a:r>
              <a:rPr lang="en-GB" sz="2200" b="1">
                <a:solidFill>
                  <a:srgbClr val="7A003A"/>
                </a:solidFill>
              </a:rPr>
              <a:t>Academic Development &amp; Diversity (ADD) team</a:t>
            </a:r>
            <a:r>
              <a:rPr lang="en-GB" sz="2200">
                <a:solidFill>
                  <a:srgbClr val="404040"/>
                </a:solidFill>
              </a:rPr>
              <a:t> work with Hallam staff to build confidence, capability and capacity to ensure all our students have a distinctive learning experience provided through an inclusive and applied curriculum.  </a:t>
            </a:r>
            <a:endParaRPr sz="2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rgbClr val="404040"/>
                </a:solidFill>
              </a:rPr>
              <a:t>This is achieved through building academic and digital competencies, capability and capacity so that our academic community is equipped to deliver a diverse and applied educational offer to all our students.</a:t>
            </a:r>
            <a:endParaRPr sz="2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89672" y="1614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About our work</a:t>
            </a:r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240816" y="734190"/>
            <a:ext cx="8520600" cy="43269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u="sng" dirty="0">
                <a:solidFill>
                  <a:schemeClr val="hlink"/>
                </a:solidFill>
                <a:hlinkClick r:id="rId3"/>
              </a:rPr>
              <a:t>https://blogs.shu.ac.uk/add/about-our-work/</a:t>
            </a:r>
            <a:endParaRPr sz="2800" dirty="0"/>
          </a:p>
          <a:p>
            <a:pPr marL="457200" lvl="0" indent="-3429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 dirty="0">
                <a:solidFill>
                  <a:schemeClr val="hlink"/>
                </a:solidFill>
                <a:uFill>
                  <a:noFill/>
                </a:uFill>
                <a:hlinkClick r:id="rId4"/>
              </a:rPr>
              <a:t>ED</a:t>
            </a:r>
            <a:r>
              <a:rPr lang="en-GB" sz="1900" dirty="0">
                <a:solidFill>
                  <a:schemeClr val="hlink"/>
                </a:solidFill>
                <a:uFill>
                  <a:noFill/>
                </a:uFill>
                <a:hlinkClick r:id="rId4"/>
              </a:rPr>
              <a:t>I</a:t>
            </a:r>
            <a:endParaRPr sz="1900" dirty="0">
              <a:solidFill>
                <a:schemeClr val="hlink"/>
              </a:solidFill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 dirty="0">
                <a:solidFill>
                  <a:schemeClr val="hlink"/>
                </a:solidFill>
                <a:uFill>
                  <a:noFill/>
                </a:uFill>
                <a:hlinkClick r:id="rId5"/>
              </a:rPr>
              <a:t>Digital capability</a:t>
            </a:r>
            <a:r>
              <a:rPr lang="en-GB" sz="1900" dirty="0">
                <a:solidFill>
                  <a:schemeClr val="dk1"/>
                </a:solidFill>
              </a:rPr>
              <a:t> </a:t>
            </a:r>
            <a:endParaRPr sz="1900" dirty="0">
              <a:solidFill>
                <a:schemeClr val="dk1"/>
              </a:solidFill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 dirty="0">
                <a:solidFill>
                  <a:schemeClr val="hlink"/>
                </a:solidFill>
                <a:uFill>
                  <a:noFill/>
                </a:uFill>
                <a:hlinkClick r:id="rId6"/>
              </a:rPr>
              <a:t>Academic pedagogy and practice</a:t>
            </a:r>
            <a:endParaRPr sz="1900" dirty="0">
              <a:solidFill>
                <a:schemeClr val="hlink"/>
              </a:solidFill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 dirty="0">
                <a:solidFill>
                  <a:schemeClr val="hlink"/>
                </a:solidFill>
                <a:uFill>
                  <a:noFill/>
                </a:uFill>
                <a:hlinkClick r:id="rId7"/>
              </a:rPr>
              <a:t>Academic profile and development</a:t>
            </a:r>
            <a:endParaRPr sz="1900" dirty="0">
              <a:solidFill>
                <a:schemeClr val="hlink"/>
              </a:solidFill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 dirty="0">
                <a:solidFill>
                  <a:schemeClr val="hlink"/>
                </a:solidFill>
                <a:uFill>
                  <a:noFill/>
                </a:uFill>
                <a:hlinkClick r:id="rId8"/>
              </a:rPr>
              <a:t>Hallam Model</a:t>
            </a:r>
            <a:r>
              <a:rPr lang="en-GB" sz="1900" dirty="0">
                <a:solidFill>
                  <a:schemeClr val="dk1"/>
                </a:solidFill>
              </a:rPr>
              <a:t> </a:t>
            </a:r>
            <a:endParaRPr sz="1900" dirty="0">
              <a:solidFill>
                <a:srgbClr val="FF0000"/>
              </a:solidFill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 dirty="0">
                <a:solidFill>
                  <a:schemeClr val="dk1"/>
                </a:solidFill>
              </a:rPr>
              <a:t>Students as Partners </a:t>
            </a: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 dirty="0">
                <a:solidFill>
                  <a:schemeClr val="dk1"/>
                </a:solidFill>
              </a:rPr>
              <a:t>Hallam Guild</a:t>
            </a: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-GB" sz="1900" dirty="0">
                <a:solidFill>
                  <a:schemeClr val="dk1"/>
                </a:solidFill>
                <a:hlinkClick r:id="rId9"/>
              </a:rPr>
              <a:t>TALENT</a:t>
            </a: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 brief taste of what we do...</a:t>
            </a: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Language - what’s the difference/what do they mean: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Social Model v. Medical Model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Inclusion v. Accessibility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Non-racist v. Anti-racist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Black Lives Matter v. All Lives Matter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Staff development - what works for you?</a:t>
            </a:r>
            <a:endParaRPr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 b="1" dirty="0">
                <a:solidFill>
                  <a:schemeClr val="dk1"/>
                </a:solidFill>
              </a:rPr>
              <a:t>what content </a:t>
            </a:r>
            <a:r>
              <a:rPr lang="en-GB" dirty="0">
                <a:solidFill>
                  <a:schemeClr val="dk1"/>
                </a:solidFill>
              </a:rPr>
              <a:t>(thinking ahead – what development would you want?)</a:t>
            </a:r>
            <a:br>
              <a:rPr lang="en-GB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 b="1" dirty="0">
                <a:solidFill>
                  <a:schemeClr val="dk1"/>
                </a:solidFill>
              </a:rPr>
              <a:t>how – when </a:t>
            </a:r>
            <a:r>
              <a:rPr lang="en-GB" dirty="0">
                <a:solidFill>
                  <a:schemeClr val="dk1"/>
                </a:solidFill>
              </a:rPr>
              <a:t>(how would like it to be delivered? what sort of time periods -1hr/3hrs/full day? Time of year?)</a:t>
            </a:r>
            <a:endParaRPr lang="en-GB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GB" b="1" dirty="0">
                <a:solidFill>
                  <a:schemeClr val="dk1"/>
                </a:solidFill>
              </a:rPr>
              <a:t>What is the best way for us to keep in touch with you?</a:t>
            </a:r>
            <a:endParaRPr b="1" dirty="0">
              <a:solidFill>
                <a:schemeClr val="dk1"/>
              </a:solidFill>
            </a:endParaRPr>
          </a:p>
          <a:p>
            <a:pPr marL="2286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Padlet – enter your thoughts on Padlet through the following link:</a:t>
            </a:r>
          </a:p>
          <a:p>
            <a:pPr marL="228600" lvl="0" indent="-228600">
              <a:spcBef>
                <a:spcPts val="1200"/>
              </a:spcBef>
              <a:buNone/>
            </a:pPr>
            <a:r>
              <a:rPr lang="en-GB" u="sng" dirty="0">
                <a:hlinkClick r:id="rId3"/>
              </a:rPr>
              <a:t>https://padlet.com/p_turner3/oth1v93be6nlhysl</a:t>
            </a:r>
            <a:r>
              <a:rPr lang="en-GB" dirty="0"/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was great spending time with you today.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Please keep in contact, our details are on the website: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500" u="sng">
                <a:solidFill>
                  <a:schemeClr val="hlink"/>
                </a:solidFill>
                <a:hlinkClick r:id="rId3"/>
              </a:rPr>
              <a:t>https://blogs.shu.ac.uk/add/meet-the-team/</a:t>
            </a:r>
            <a:endParaRPr sz="15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7425" y="2064425"/>
            <a:ext cx="5056576" cy="29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On-screen Show (16:9)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Academic Development &amp; Diversity</vt:lpstr>
      <vt:lpstr>Meet the team</vt:lpstr>
      <vt:lpstr>Mission and remit</vt:lpstr>
      <vt:lpstr>About our work</vt:lpstr>
      <vt:lpstr>A brief taste of what we do...</vt:lpstr>
      <vt:lpstr>Staff development - what works for you?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Development &amp; Diversity</dc:title>
  <dc:creator>Brownell, Natalie</dc:creator>
  <cp:lastModifiedBy>Natalie Brownell</cp:lastModifiedBy>
  <cp:revision>3</cp:revision>
  <dcterms:modified xsi:type="dcterms:W3CDTF">2020-06-26T06:37:42Z</dcterms:modified>
</cp:coreProperties>
</file>