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57" r:id="rId4"/>
    <p:sldId id="262" r:id="rId5"/>
    <p:sldId id="260" r:id="rId6"/>
    <p:sldId id="258"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1B40"/>
    <a:srgbClr val="B70D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81" autoAdjust="0"/>
  </p:normalViewPr>
  <p:slideViewPr>
    <p:cSldViewPr>
      <p:cViewPr>
        <p:scale>
          <a:sx n="85" d="100"/>
          <a:sy n="85" d="100"/>
        </p:scale>
        <p:origin x="-16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41A33C-DE67-4107-AB6F-10AA06719066}" type="doc">
      <dgm:prSet loTypeId="urn:microsoft.com/office/officeart/2005/8/layout/hList7" loCatId="relationship" qsTypeId="urn:microsoft.com/office/officeart/2005/8/quickstyle/simple1" qsCatId="simple" csTypeId="urn:microsoft.com/office/officeart/2005/8/colors/colorful5" csCatId="colorful" phldr="1"/>
      <dgm:spPr/>
    </dgm:pt>
    <dgm:pt modelId="{9A671679-EDC9-4891-BF9D-86FD8BF9BFFB}">
      <dgm:prSet phldrT="[Text]"/>
      <dgm:spPr/>
      <dgm:t>
        <a:bodyPr/>
        <a:lstStyle/>
        <a:p>
          <a:r>
            <a:rPr lang="en-GB" b="1" dirty="0" smtClean="0"/>
            <a:t>Academic Progression</a:t>
          </a:r>
          <a:endParaRPr lang="en-GB" b="1" dirty="0"/>
        </a:p>
      </dgm:t>
    </dgm:pt>
    <dgm:pt modelId="{9CCAE7EC-C64A-4C14-8A3D-D561B6B64F5C}" type="parTrans" cxnId="{347F3B42-3E6D-4033-B87C-9A39BEEB88F5}">
      <dgm:prSet/>
      <dgm:spPr/>
      <dgm:t>
        <a:bodyPr/>
        <a:lstStyle/>
        <a:p>
          <a:endParaRPr lang="en-GB"/>
        </a:p>
      </dgm:t>
    </dgm:pt>
    <dgm:pt modelId="{ABB75EE0-F7EB-42F4-A631-23728185022E}" type="sibTrans" cxnId="{347F3B42-3E6D-4033-B87C-9A39BEEB88F5}">
      <dgm:prSet/>
      <dgm:spPr/>
      <dgm:t>
        <a:bodyPr/>
        <a:lstStyle/>
        <a:p>
          <a:endParaRPr lang="en-GB"/>
        </a:p>
      </dgm:t>
    </dgm:pt>
    <dgm:pt modelId="{636692A0-6F4F-41CC-98DD-D240E8D762C9}">
      <dgm:prSet phldrT="[Text]"/>
      <dgm:spPr/>
      <dgm:t>
        <a:bodyPr/>
        <a:lstStyle/>
        <a:p>
          <a:r>
            <a:rPr lang="en-GB" b="1" dirty="0" smtClean="0"/>
            <a:t>Personal Development</a:t>
          </a:r>
          <a:endParaRPr lang="en-GB" b="1" dirty="0"/>
        </a:p>
      </dgm:t>
    </dgm:pt>
    <dgm:pt modelId="{B93C9A38-DE42-435F-B6A2-0C3533EBECB1}" type="parTrans" cxnId="{B97A31B0-41E8-45D6-8E4B-495707DD49DF}">
      <dgm:prSet/>
      <dgm:spPr/>
      <dgm:t>
        <a:bodyPr/>
        <a:lstStyle/>
        <a:p>
          <a:endParaRPr lang="en-GB"/>
        </a:p>
      </dgm:t>
    </dgm:pt>
    <dgm:pt modelId="{B39DA643-7404-4DFD-B248-5DFE2F8FFA23}" type="sibTrans" cxnId="{B97A31B0-41E8-45D6-8E4B-495707DD49DF}">
      <dgm:prSet/>
      <dgm:spPr/>
      <dgm:t>
        <a:bodyPr/>
        <a:lstStyle/>
        <a:p>
          <a:endParaRPr lang="en-GB"/>
        </a:p>
      </dgm:t>
    </dgm:pt>
    <dgm:pt modelId="{2BD09856-4960-4EEC-92DC-7AEB04B00411}">
      <dgm:prSet phldrT="[Text]" custT="1"/>
      <dgm:spPr/>
      <dgm:t>
        <a:bodyPr/>
        <a:lstStyle/>
        <a:p>
          <a:r>
            <a:rPr lang="en-GB" sz="2000" b="1" dirty="0" smtClean="0"/>
            <a:t>Professional Development</a:t>
          </a:r>
          <a:endParaRPr lang="en-GB" sz="2000" b="1" dirty="0"/>
        </a:p>
      </dgm:t>
    </dgm:pt>
    <dgm:pt modelId="{CCE49D14-E52F-46AB-8C5D-8F5A7DCF3E90}" type="parTrans" cxnId="{50C72BAC-2940-4E7F-BADA-842359B73BD5}">
      <dgm:prSet/>
      <dgm:spPr/>
      <dgm:t>
        <a:bodyPr/>
        <a:lstStyle/>
        <a:p>
          <a:endParaRPr lang="en-GB"/>
        </a:p>
      </dgm:t>
    </dgm:pt>
    <dgm:pt modelId="{829B8A57-B7F6-47B0-987C-6D607176FA43}" type="sibTrans" cxnId="{50C72BAC-2940-4E7F-BADA-842359B73BD5}">
      <dgm:prSet/>
      <dgm:spPr/>
      <dgm:t>
        <a:bodyPr/>
        <a:lstStyle/>
        <a:p>
          <a:endParaRPr lang="en-GB"/>
        </a:p>
      </dgm:t>
    </dgm:pt>
    <dgm:pt modelId="{F53C885E-0B35-4296-A749-12DA8CB49933}" type="pres">
      <dgm:prSet presAssocID="{5A41A33C-DE67-4107-AB6F-10AA06719066}" presName="Name0" presStyleCnt="0">
        <dgm:presLayoutVars>
          <dgm:dir/>
          <dgm:resizeHandles val="exact"/>
        </dgm:presLayoutVars>
      </dgm:prSet>
      <dgm:spPr/>
    </dgm:pt>
    <dgm:pt modelId="{C7FFCC12-80CB-4384-8DBA-58617739ED76}" type="pres">
      <dgm:prSet presAssocID="{5A41A33C-DE67-4107-AB6F-10AA06719066}" presName="fgShape" presStyleLbl="fgShp" presStyleIdx="0" presStyleCnt="1"/>
      <dgm:spPr/>
    </dgm:pt>
    <dgm:pt modelId="{E34CB00E-0AD3-4A68-8C94-C1C10EA1CE4F}" type="pres">
      <dgm:prSet presAssocID="{5A41A33C-DE67-4107-AB6F-10AA06719066}" presName="linComp" presStyleCnt="0"/>
      <dgm:spPr/>
    </dgm:pt>
    <dgm:pt modelId="{F6D1FBB5-669A-4DE5-934F-58E3D3ABA32A}" type="pres">
      <dgm:prSet presAssocID="{9A671679-EDC9-4891-BF9D-86FD8BF9BFFB}" presName="compNode" presStyleCnt="0"/>
      <dgm:spPr/>
    </dgm:pt>
    <dgm:pt modelId="{CF1D45E7-C81F-421C-9E41-D318369FC6F0}" type="pres">
      <dgm:prSet presAssocID="{9A671679-EDC9-4891-BF9D-86FD8BF9BFFB}" presName="bkgdShape" presStyleLbl="node1" presStyleIdx="0" presStyleCnt="3" custLinFactNeighborX="3552"/>
      <dgm:spPr/>
      <dgm:t>
        <a:bodyPr/>
        <a:lstStyle/>
        <a:p>
          <a:endParaRPr lang="en-GB"/>
        </a:p>
      </dgm:t>
    </dgm:pt>
    <dgm:pt modelId="{0392D32D-43FD-46ED-93CB-325424065D91}" type="pres">
      <dgm:prSet presAssocID="{9A671679-EDC9-4891-BF9D-86FD8BF9BFFB}" presName="nodeTx" presStyleLbl="node1" presStyleIdx="0" presStyleCnt="3">
        <dgm:presLayoutVars>
          <dgm:bulletEnabled val="1"/>
        </dgm:presLayoutVars>
      </dgm:prSet>
      <dgm:spPr/>
      <dgm:t>
        <a:bodyPr/>
        <a:lstStyle/>
        <a:p>
          <a:endParaRPr lang="en-GB"/>
        </a:p>
      </dgm:t>
    </dgm:pt>
    <dgm:pt modelId="{647ABF4B-033E-47FF-819D-66F4D89B63A0}" type="pres">
      <dgm:prSet presAssocID="{9A671679-EDC9-4891-BF9D-86FD8BF9BFFB}" presName="invisiNode" presStyleLbl="node1" presStyleIdx="0" presStyleCnt="3"/>
      <dgm:spPr/>
    </dgm:pt>
    <dgm:pt modelId="{7CA5D246-740A-4685-983D-BD71BA5DE41F}" type="pres">
      <dgm:prSet presAssocID="{9A671679-EDC9-4891-BF9D-86FD8BF9BFFB}" presName="imagNode" presStyleLbl="fgImgPlace1" presStyleIdx="0" presStyleCnt="3"/>
      <dgm:spPr>
        <a:blipFill rotWithShape="1">
          <a:blip xmlns:r="http://schemas.openxmlformats.org/officeDocument/2006/relationships" r:embed="rId1"/>
          <a:stretch>
            <a:fillRect/>
          </a:stretch>
        </a:blipFill>
      </dgm:spPr>
    </dgm:pt>
    <dgm:pt modelId="{CF665C69-5A7E-4A08-8795-581598C2D9F9}" type="pres">
      <dgm:prSet presAssocID="{ABB75EE0-F7EB-42F4-A631-23728185022E}" presName="sibTrans" presStyleLbl="sibTrans2D1" presStyleIdx="0" presStyleCnt="0"/>
      <dgm:spPr/>
      <dgm:t>
        <a:bodyPr/>
        <a:lstStyle/>
        <a:p>
          <a:endParaRPr lang="en-GB"/>
        </a:p>
      </dgm:t>
    </dgm:pt>
    <dgm:pt modelId="{2F0C1D31-5BC5-4D39-AA48-3377FD47C2F8}" type="pres">
      <dgm:prSet presAssocID="{636692A0-6F4F-41CC-98DD-D240E8D762C9}" presName="compNode" presStyleCnt="0"/>
      <dgm:spPr/>
    </dgm:pt>
    <dgm:pt modelId="{849F8AD6-D0AD-4953-9294-3ACF715DE7A5}" type="pres">
      <dgm:prSet presAssocID="{636692A0-6F4F-41CC-98DD-D240E8D762C9}" presName="bkgdShape" presStyleLbl="node1" presStyleIdx="1" presStyleCnt="3" custLinFactNeighborX="1802"/>
      <dgm:spPr/>
      <dgm:t>
        <a:bodyPr/>
        <a:lstStyle/>
        <a:p>
          <a:endParaRPr lang="en-GB"/>
        </a:p>
      </dgm:t>
    </dgm:pt>
    <dgm:pt modelId="{3AB7F6E1-D9CF-4655-8A22-51388807064A}" type="pres">
      <dgm:prSet presAssocID="{636692A0-6F4F-41CC-98DD-D240E8D762C9}" presName="nodeTx" presStyleLbl="node1" presStyleIdx="1" presStyleCnt="3">
        <dgm:presLayoutVars>
          <dgm:bulletEnabled val="1"/>
        </dgm:presLayoutVars>
      </dgm:prSet>
      <dgm:spPr/>
      <dgm:t>
        <a:bodyPr/>
        <a:lstStyle/>
        <a:p>
          <a:endParaRPr lang="en-GB"/>
        </a:p>
      </dgm:t>
    </dgm:pt>
    <dgm:pt modelId="{ED817637-B9C5-4AE7-AC7B-F8C1936FDE43}" type="pres">
      <dgm:prSet presAssocID="{636692A0-6F4F-41CC-98DD-D240E8D762C9}" presName="invisiNode" presStyleLbl="node1" presStyleIdx="1" presStyleCnt="3"/>
      <dgm:spPr/>
    </dgm:pt>
    <dgm:pt modelId="{DE0CCA50-AB6C-42EF-9B24-D4A11CEB1DF6}" type="pres">
      <dgm:prSet presAssocID="{636692A0-6F4F-41CC-98DD-D240E8D762C9}" presName="imagNode" presStyleLbl="fgImgPlace1" presStyleIdx="1" presStyleCnt="3"/>
      <dgm:spPr>
        <a:blipFill rotWithShape="1">
          <a:blip xmlns:r="http://schemas.openxmlformats.org/officeDocument/2006/relationships" r:embed="rId2"/>
          <a:stretch>
            <a:fillRect/>
          </a:stretch>
        </a:blipFill>
      </dgm:spPr>
    </dgm:pt>
    <dgm:pt modelId="{298754AA-9BCC-4D39-B521-05F87D0B48DD}" type="pres">
      <dgm:prSet presAssocID="{B39DA643-7404-4DFD-B248-5DFE2F8FFA23}" presName="sibTrans" presStyleLbl="sibTrans2D1" presStyleIdx="0" presStyleCnt="0"/>
      <dgm:spPr/>
      <dgm:t>
        <a:bodyPr/>
        <a:lstStyle/>
        <a:p>
          <a:endParaRPr lang="en-GB"/>
        </a:p>
      </dgm:t>
    </dgm:pt>
    <dgm:pt modelId="{D7517666-DAA2-4C39-9ECC-360918B7DEF9}" type="pres">
      <dgm:prSet presAssocID="{2BD09856-4960-4EEC-92DC-7AEB04B00411}" presName="compNode" presStyleCnt="0"/>
      <dgm:spPr/>
    </dgm:pt>
    <dgm:pt modelId="{B376470B-5CC5-4CDB-9FD8-92689049EC9E}" type="pres">
      <dgm:prSet presAssocID="{2BD09856-4960-4EEC-92DC-7AEB04B00411}" presName="bkgdShape" presStyleLbl="node1" presStyleIdx="2" presStyleCnt="3"/>
      <dgm:spPr/>
      <dgm:t>
        <a:bodyPr/>
        <a:lstStyle/>
        <a:p>
          <a:endParaRPr lang="en-GB"/>
        </a:p>
      </dgm:t>
    </dgm:pt>
    <dgm:pt modelId="{73311D49-9EB0-45C5-A8E4-29BD9BDBED4C}" type="pres">
      <dgm:prSet presAssocID="{2BD09856-4960-4EEC-92DC-7AEB04B00411}" presName="nodeTx" presStyleLbl="node1" presStyleIdx="2" presStyleCnt="3">
        <dgm:presLayoutVars>
          <dgm:bulletEnabled val="1"/>
        </dgm:presLayoutVars>
      </dgm:prSet>
      <dgm:spPr/>
      <dgm:t>
        <a:bodyPr/>
        <a:lstStyle/>
        <a:p>
          <a:endParaRPr lang="en-GB"/>
        </a:p>
      </dgm:t>
    </dgm:pt>
    <dgm:pt modelId="{542E8C35-AB47-4818-8270-69C86859B968}" type="pres">
      <dgm:prSet presAssocID="{2BD09856-4960-4EEC-92DC-7AEB04B00411}" presName="invisiNode" presStyleLbl="node1" presStyleIdx="2" presStyleCnt="3"/>
      <dgm:spPr/>
    </dgm:pt>
    <dgm:pt modelId="{B3B078B3-CEF8-4214-AF0E-7FD7AD325B31}" type="pres">
      <dgm:prSet presAssocID="{2BD09856-4960-4EEC-92DC-7AEB04B00411}" presName="imagNode" presStyleLbl="fgImgPlace1" presStyleIdx="2" presStyleCnt="3"/>
      <dgm:spPr>
        <a:blipFill rotWithShape="1">
          <a:blip xmlns:r="http://schemas.openxmlformats.org/officeDocument/2006/relationships" r:embed="rId3"/>
          <a:stretch>
            <a:fillRect/>
          </a:stretch>
        </a:blipFill>
      </dgm:spPr>
    </dgm:pt>
  </dgm:ptLst>
  <dgm:cxnLst>
    <dgm:cxn modelId="{64A0BE43-2A9E-4BD1-87E4-8ECD62936183}" type="presOf" srcId="{ABB75EE0-F7EB-42F4-A631-23728185022E}" destId="{CF665C69-5A7E-4A08-8795-581598C2D9F9}" srcOrd="0" destOrd="0" presId="urn:microsoft.com/office/officeart/2005/8/layout/hList7"/>
    <dgm:cxn modelId="{3A2BFAC5-BBF1-4ADD-BA15-E31CA9E5485A}" type="presOf" srcId="{5A41A33C-DE67-4107-AB6F-10AA06719066}" destId="{F53C885E-0B35-4296-A749-12DA8CB49933}" srcOrd="0" destOrd="0" presId="urn:microsoft.com/office/officeart/2005/8/layout/hList7"/>
    <dgm:cxn modelId="{E7FB3006-8136-450A-BEB7-8BBBE02295CD}" type="presOf" srcId="{636692A0-6F4F-41CC-98DD-D240E8D762C9}" destId="{849F8AD6-D0AD-4953-9294-3ACF715DE7A5}" srcOrd="0" destOrd="0" presId="urn:microsoft.com/office/officeart/2005/8/layout/hList7"/>
    <dgm:cxn modelId="{8707E4EA-9B3A-4ADF-95E7-E59330935A58}" type="presOf" srcId="{2BD09856-4960-4EEC-92DC-7AEB04B00411}" destId="{73311D49-9EB0-45C5-A8E4-29BD9BDBED4C}" srcOrd="1" destOrd="0" presId="urn:microsoft.com/office/officeart/2005/8/layout/hList7"/>
    <dgm:cxn modelId="{F75BF895-2B75-4D50-A711-34A72BFA3BC5}" type="presOf" srcId="{9A671679-EDC9-4891-BF9D-86FD8BF9BFFB}" destId="{0392D32D-43FD-46ED-93CB-325424065D91}" srcOrd="1" destOrd="0" presId="urn:microsoft.com/office/officeart/2005/8/layout/hList7"/>
    <dgm:cxn modelId="{099F9106-6501-4D3A-9FF9-2AB52AAB38F5}" type="presOf" srcId="{2BD09856-4960-4EEC-92DC-7AEB04B00411}" destId="{B376470B-5CC5-4CDB-9FD8-92689049EC9E}" srcOrd="0" destOrd="0" presId="urn:microsoft.com/office/officeart/2005/8/layout/hList7"/>
    <dgm:cxn modelId="{719DAD2D-BBA5-44F6-853A-1577861D3BDE}" type="presOf" srcId="{9A671679-EDC9-4891-BF9D-86FD8BF9BFFB}" destId="{CF1D45E7-C81F-421C-9E41-D318369FC6F0}" srcOrd="0" destOrd="0" presId="urn:microsoft.com/office/officeart/2005/8/layout/hList7"/>
    <dgm:cxn modelId="{50C72BAC-2940-4E7F-BADA-842359B73BD5}" srcId="{5A41A33C-DE67-4107-AB6F-10AA06719066}" destId="{2BD09856-4960-4EEC-92DC-7AEB04B00411}" srcOrd="2" destOrd="0" parTransId="{CCE49D14-E52F-46AB-8C5D-8F5A7DCF3E90}" sibTransId="{829B8A57-B7F6-47B0-987C-6D607176FA43}"/>
    <dgm:cxn modelId="{D6872E02-4C89-4633-83C4-FCF9512E83DE}" type="presOf" srcId="{B39DA643-7404-4DFD-B248-5DFE2F8FFA23}" destId="{298754AA-9BCC-4D39-B521-05F87D0B48DD}" srcOrd="0" destOrd="0" presId="urn:microsoft.com/office/officeart/2005/8/layout/hList7"/>
    <dgm:cxn modelId="{DE1CF9D7-C156-4BA5-B623-AE3331E27344}" type="presOf" srcId="{636692A0-6F4F-41CC-98DD-D240E8D762C9}" destId="{3AB7F6E1-D9CF-4655-8A22-51388807064A}" srcOrd="1" destOrd="0" presId="urn:microsoft.com/office/officeart/2005/8/layout/hList7"/>
    <dgm:cxn modelId="{B97A31B0-41E8-45D6-8E4B-495707DD49DF}" srcId="{5A41A33C-DE67-4107-AB6F-10AA06719066}" destId="{636692A0-6F4F-41CC-98DD-D240E8D762C9}" srcOrd="1" destOrd="0" parTransId="{B93C9A38-DE42-435F-B6A2-0C3533EBECB1}" sibTransId="{B39DA643-7404-4DFD-B248-5DFE2F8FFA23}"/>
    <dgm:cxn modelId="{347F3B42-3E6D-4033-B87C-9A39BEEB88F5}" srcId="{5A41A33C-DE67-4107-AB6F-10AA06719066}" destId="{9A671679-EDC9-4891-BF9D-86FD8BF9BFFB}" srcOrd="0" destOrd="0" parTransId="{9CCAE7EC-C64A-4C14-8A3D-D561B6B64F5C}" sibTransId="{ABB75EE0-F7EB-42F4-A631-23728185022E}"/>
    <dgm:cxn modelId="{9218C17A-AEB5-4893-A268-5B54B5E4A3E9}" type="presParOf" srcId="{F53C885E-0B35-4296-A749-12DA8CB49933}" destId="{C7FFCC12-80CB-4384-8DBA-58617739ED76}" srcOrd="0" destOrd="0" presId="urn:microsoft.com/office/officeart/2005/8/layout/hList7"/>
    <dgm:cxn modelId="{8DED21CC-C3A0-45AD-92A3-2D51ECB3FAB1}" type="presParOf" srcId="{F53C885E-0B35-4296-A749-12DA8CB49933}" destId="{E34CB00E-0AD3-4A68-8C94-C1C10EA1CE4F}" srcOrd="1" destOrd="0" presId="urn:microsoft.com/office/officeart/2005/8/layout/hList7"/>
    <dgm:cxn modelId="{8DD9CE1B-5248-4140-8B4D-99A1E51D93C6}" type="presParOf" srcId="{E34CB00E-0AD3-4A68-8C94-C1C10EA1CE4F}" destId="{F6D1FBB5-669A-4DE5-934F-58E3D3ABA32A}" srcOrd="0" destOrd="0" presId="urn:microsoft.com/office/officeart/2005/8/layout/hList7"/>
    <dgm:cxn modelId="{9693B574-AAE2-49B4-9761-59ACBC756F68}" type="presParOf" srcId="{F6D1FBB5-669A-4DE5-934F-58E3D3ABA32A}" destId="{CF1D45E7-C81F-421C-9E41-D318369FC6F0}" srcOrd="0" destOrd="0" presId="urn:microsoft.com/office/officeart/2005/8/layout/hList7"/>
    <dgm:cxn modelId="{EFE021CD-FF51-4A11-9949-11E68CCF7D44}" type="presParOf" srcId="{F6D1FBB5-669A-4DE5-934F-58E3D3ABA32A}" destId="{0392D32D-43FD-46ED-93CB-325424065D91}" srcOrd="1" destOrd="0" presId="urn:microsoft.com/office/officeart/2005/8/layout/hList7"/>
    <dgm:cxn modelId="{9488340E-6009-44FF-A923-4D58FCAB5100}" type="presParOf" srcId="{F6D1FBB5-669A-4DE5-934F-58E3D3ABA32A}" destId="{647ABF4B-033E-47FF-819D-66F4D89B63A0}" srcOrd="2" destOrd="0" presId="urn:microsoft.com/office/officeart/2005/8/layout/hList7"/>
    <dgm:cxn modelId="{9E0DE930-AE3F-471E-AAF5-0ED5472DC4C5}" type="presParOf" srcId="{F6D1FBB5-669A-4DE5-934F-58E3D3ABA32A}" destId="{7CA5D246-740A-4685-983D-BD71BA5DE41F}" srcOrd="3" destOrd="0" presId="urn:microsoft.com/office/officeart/2005/8/layout/hList7"/>
    <dgm:cxn modelId="{F2262236-FC14-400C-93DF-DB9DDB60F6B7}" type="presParOf" srcId="{E34CB00E-0AD3-4A68-8C94-C1C10EA1CE4F}" destId="{CF665C69-5A7E-4A08-8795-581598C2D9F9}" srcOrd="1" destOrd="0" presId="urn:microsoft.com/office/officeart/2005/8/layout/hList7"/>
    <dgm:cxn modelId="{DDACCB72-98DD-4D25-960B-31A17D6D5AC9}" type="presParOf" srcId="{E34CB00E-0AD3-4A68-8C94-C1C10EA1CE4F}" destId="{2F0C1D31-5BC5-4D39-AA48-3377FD47C2F8}" srcOrd="2" destOrd="0" presId="urn:microsoft.com/office/officeart/2005/8/layout/hList7"/>
    <dgm:cxn modelId="{9E1AEDDF-84E2-4AEF-92BA-95779167A152}" type="presParOf" srcId="{2F0C1D31-5BC5-4D39-AA48-3377FD47C2F8}" destId="{849F8AD6-D0AD-4953-9294-3ACF715DE7A5}" srcOrd="0" destOrd="0" presId="urn:microsoft.com/office/officeart/2005/8/layout/hList7"/>
    <dgm:cxn modelId="{C89D031A-0ABF-4A57-BA40-6756ACF31697}" type="presParOf" srcId="{2F0C1D31-5BC5-4D39-AA48-3377FD47C2F8}" destId="{3AB7F6E1-D9CF-4655-8A22-51388807064A}" srcOrd="1" destOrd="0" presId="urn:microsoft.com/office/officeart/2005/8/layout/hList7"/>
    <dgm:cxn modelId="{E445C24E-634E-484C-853A-6129C2A3D291}" type="presParOf" srcId="{2F0C1D31-5BC5-4D39-AA48-3377FD47C2F8}" destId="{ED817637-B9C5-4AE7-AC7B-F8C1936FDE43}" srcOrd="2" destOrd="0" presId="urn:microsoft.com/office/officeart/2005/8/layout/hList7"/>
    <dgm:cxn modelId="{CAC5799C-F87A-4352-80C0-E31F4014A8AA}" type="presParOf" srcId="{2F0C1D31-5BC5-4D39-AA48-3377FD47C2F8}" destId="{DE0CCA50-AB6C-42EF-9B24-D4A11CEB1DF6}" srcOrd="3" destOrd="0" presId="urn:microsoft.com/office/officeart/2005/8/layout/hList7"/>
    <dgm:cxn modelId="{234F4861-A204-447B-B5BE-56FEA643E200}" type="presParOf" srcId="{E34CB00E-0AD3-4A68-8C94-C1C10EA1CE4F}" destId="{298754AA-9BCC-4D39-B521-05F87D0B48DD}" srcOrd="3" destOrd="0" presId="urn:microsoft.com/office/officeart/2005/8/layout/hList7"/>
    <dgm:cxn modelId="{1BCB5B09-B01D-4F3D-BB11-9B50B75FA532}" type="presParOf" srcId="{E34CB00E-0AD3-4A68-8C94-C1C10EA1CE4F}" destId="{D7517666-DAA2-4C39-9ECC-360918B7DEF9}" srcOrd="4" destOrd="0" presId="urn:microsoft.com/office/officeart/2005/8/layout/hList7"/>
    <dgm:cxn modelId="{E27FF9A3-62D5-4212-A8D2-FB034E3C23D1}" type="presParOf" srcId="{D7517666-DAA2-4C39-9ECC-360918B7DEF9}" destId="{B376470B-5CC5-4CDB-9FD8-92689049EC9E}" srcOrd="0" destOrd="0" presId="urn:microsoft.com/office/officeart/2005/8/layout/hList7"/>
    <dgm:cxn modelId="{986CA7FF-00B7-4836-B572-4320E48CA886}" type="presParOf" srcId="{D7517666-DAA2-4C39-9ECC-360918B7DEF9}" destId="{73311D49-9EB0-45C5-A8E4-29BD9BDBED4C}" srcOrd="1" destOrd="0" presId="urn:microsoft.com/office/officeart/2005/8/layout/hList7"/>
    <dgm:cxn modelId="{9F8BF401-0119-4905-A08D-8855BD17B1FA}" type="presParOf" srcId="{D7517666-DAA2-4C39-9ECC-360918B7DEF9}" destId="{542E8C35-AB47-4818-8270-69C86859B968}" srcOrd="2" destOrd="0" presId="urn:microsoft.com/office/officeart/2005/8/layout/hList7"/>
    <dgm:cxn modelId="{91415D03-B414-45FA-AAB2-D5FC56B1B20A}" type="presParOf" srcId="{D7517666-DAA2-4C39-9ECC-360918B7DEF9}" destId="{B3B078B3-CEF8-4214-AF0E-7FD7AD325B3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D45E7-C81F-421C-9E41-D318369FC6F0}">
      <dsp:nvSpPr>
        <dsp:cNvPr id="0" name=""/>
        <dsp:cNvSpPr/>
      </dsp:nvSpPr>
      <dsp:spPr>
        <a:xfrm>
          <a:off x="72011" y="0"/>
          <a:ext cx="1991320" cy="40640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GB" sz="2100" b="1" kern="1200" dirty="0" smtClean="0"/>
            <a:t>Academic Progression</a:t>
          </a:r>
          <a:endParaRPr lang="en-GB" sz="2100" b="1" kern="1200" dirty="0"/>
        </a:p>
      </dsp:txBody>
      <dsp:txXfrm>
        <a:off x="72011" y="1625600"/>
        <a:ext cx="1991320" cy="1625600"/>
      </dsp:txXfrm>
    </dsp:sp>
    <dsp:sp modelId="{7CA5D246-740A-4685-983D-BD71BA5DE41F}">
      <dsp:nvSpPr>
        <dsp:cNvPr id="0" name=""/>
        <dsp:cNvSpPr/>
      </dsp:nvSpPr>
      <dsp:spPr>
        <a:xfrm>
          <a:off x="320284" y="243840"/>
          <a:ext cx="1353312" cy="135331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9F8AD6-D0AD-4953-9294-3ACF715DE7A5}">
      <dsp:nvSpPr>
        <dsp:cNvPr id="0" name=""/>
        <dsp:cNvSpPr/>
      </dsp:nvSpPr>
      <dsp:spPr>
        <a:xfrm>
          <a:off x="2088223" y="0"/>
          <a:ext cx="1991320" cy="4064000"/>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GB" sz="2100" b="1" kern="1200" dirty="0" smtClean="0"/>
            <a:t>Personal Development</a:t>
          </a:r>
          <a:endParaRPr lang="en-GB" sz="2100" b="1" kern="1200" dirty="0"/>
        </a:p>
      </dsp:txBody>
      <dsp:txXfrm>
        <a:off x="2088223" y="1625600"/>
        <a:ext cx="1991320" cy="1625600"/>
      </dsp:txXfrm>
    </dsp:sp>
    <dsp:sp modelId="{DE0CCA50-AB6C-42EF-9B24-D4A11CEB1DF6}">
      <dsp:nvSpPr>
        <dsp:cNvPr id="0" name=""/>
        <dsp:cNvSpPr/>
      </dsp:nvSpPr>
      <dsp:spPr>
        <a:xfrm>
          <a:off x="2371344" y="243840"/>
          <a:ext cx="1353312" cy="135331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76470B-5CC5-4CDB-9FD8-92689049EC9E}">
      <dsp:nvSpPr>
        <dsp:cNvPr id="0" name=""/>
        <dsp:cNvSpPr/>
      </dsp:nvSpPr>
      <dsp:spPr>
        <a:xfrm>
          <a:off x="4103399" y="0"/>
          <a:ext cx="1991320" cy="406400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t>Professional Development</a:t>
          </a:r>
          <a:endParaRPr lang="en-GB" sz="2000" b="1" kern="1200" dirty="0"/>
        </a:p>
      </dsp:txBody>
      <dsp:txXfrm>
        <a:off x="4103399" y="1625600"/>
        <a:ext cx="1991320" cy="1625600"/>
      </dsp:txXfrm>
    </dsp:sp>
    <dsp:sp modelId="{B3B078B3-CEF8-4214-AF0E-7FD7AD325B31}">
      <dsp:nvSpPr>
        <dsp:cNvPr id="0" name=""/>
        <dsp:cNvSpPr/>
      </dsp:nvSpPr>
      <dsp:spPr>
        <a:xfrm>
          <a:off x="4422403" y="243840"/>
          <a:ext cx="1353312" cy="1353312"/>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FFCC12-80CB-4384-8DBA-58617739ED76}">
      <dsp:nvSpPr>
        <dsp:cNvPr id="0" name=""/>
        <dsp:cNvSpPr/>
      </dsp:nvSpPr>
      <dsp:spPr>
        <a:xfrm>
          <a:off x="243839" y="3251200"/>
          <a:ext cx="5608320" cy="609600"/>
        </a:xfrm>
        <a:prstGeom prst="leftRight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B222D5-A247-4483-A7F8-AF5C22F3A120}" type="datetimeFigureOut">
              <a:rPr lang="en-GB" smtClean="0"/>
              <a:t>22/08/2019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097AE3-8989-4EAF-80D1-3FBA5044F771}" type="slidenum">
              <a:rPr lang="en-GB" smtClean="0"/>
              <a:t>‹#›</a:t>
            </a:fld>
            <a:endParaRPr lang="en-GB" dirty="0"/>
          </a:p>
        </p:txBody>
      </p:sp>
    </p:spTree>
    <p:extLst>
      <p:ext uri="{BB962C8B-B14F-4D97-AF65-F5344CB8AC3E}">
        <p14:creationId xmlns:p14="http://schemas.microsoft.com/office/powerpoint/2010/main" val="2118550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part</a:t>
            </a:r>
            <a:r>
              <a:rPr lang="en-GB" baseline="0" dirty="0" smtClean="0"/>
              <a:t> of the communication that students have received pre arrival about the three adviser roles. You might want to talk briefly around this with names of who your students Student Support Adviser and Employability Adviser are.  They will get this in the Welfare briefing at L4 but it's always worth reiterating.</a:t>
            </a:r>
            <a:endParaRPr lang="en-GB" dirty="0"/>
          </a:p>
        </p:txBody>
      </p:sp>
    </p:spTree>
    <p:extLst>
      <p:ext uri="{BB962C8B-B14F-4D97-AF65-F5344CB8AC3E}">
        <p14:creationId xmlns:p14="http://schemas.microsoft.com/office/powerpoint/2010/main" val="322894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perhaps not so much a student facing</a:t>
            </a:r>
            <a:r>
              <a:rPr lang="en-GB" baseline="0" dirty="0" smtClean="0"/>
              <a:t> slide, but I thought it was worth including for Course Leaders, and it might be relevant for some CL's to include for students depending on your model. </a:t>
            </a:r>
          </a:p>
          <a:p>
            <a:endParaRPr lang="en-GB" baseline="0" dirty="0" smtClean="0"/>
          </a:p>
          <a:p>
            <a:r>
              <a:rPr lang="en-GB" baseline="0" dirty="0" smtClean="0"/>
              <a:t>Basically the Course Leader takes the holistic view of student experience, progression and retention for a cohort. The Academic Adviser (and SSA/EA) have more </a:t>
            </a:r>
            <a:r>
              <a:rPr lang="en-GB" i="1" baseline="0" dirty="0" smtClean="0"/>
              <a:t>individual</a:t>
            </a:r>
            <a:r>
              <a:rPr lang="en-GB" i="0" baseline="0" dirty="0" smtClean="0"/>
              <a:t> discussions with students about (in the case of AA's) their academic development, career aspirations and personal development.  The AA will liaise with and refer students onto SSA's and EA's as required on an individual student basis.  AA's should also be keeping CL's in the loop about any relevant information.</a:t>
            </a:r>
          </a:p>
          <a:p>
            <a:endParaRPr lang="en-GB" i="0" baseline="0" dirty="0" smtClean="0"/>
          </a:p>
          <a:p>
            <a:r>
              <a:rPr lang="en-GB" i="0" baseline="0" dirty="0" smtClean="0"/>
              <a:t>CL's will also have individual meeting/conversations with students in their cohorts (that they aren't the AA for) but this will typically be if there is a specific issue or concern.</a:t>
            </a:r>
          </a:p>
          <a:p>
            <a:r>
              <a:rPr lang="en-GB" i="0" baseline="0" dirty="0" smtClean="0"/>
              <a:t>Where a CL is ALSO the AA for students it's really important that the CL is explicit with students about their dual role, and when they are acting as an AA as opposed to a CL. This is just for clarity for students.</a:t>
            </a:r>
          </a:p>
          <a:p>
            <a:r>
              <a:rPr lang="en-GB" i="0" baseline="0" dirty="0" smtClean="0"/>
              <a:t/>
            </a:r>
            <a:br>
              <a:rPr lang="en-GB" i="0" baseline="0" dirty="0" smtClean="0"/>
            </a:br>
            <a:r>
              <a:rPr lang="en-GB" i="0" baseline="0" dirty="0" smtClean="0"/>
              <a:t>Students will have received a full briefing from SSA's so don't need much information about their role from CL's - more there is a need to identify that the roles work together and the remit of the AA which is on the following slide.</a:t>
            </a:r>
            <a:endParaRPr lang="en-GB" dirty="0"/>
          </a:p>
        </p:txBody>
      </p:sp>
      <p:sp>
        <p:nvSpPr>
          <p:cNvPr id="4" name="Slide Number Placeholder 3"/>
          <p:cNvSpPr>
            <a:spLocks noGrp="1"/>
          </p:cNvSpPr>
          <p:nvPr>
            <p:ph type="sldNum" sz="quarter" idx="10"/>
          </p:nvPr>
        </p:nvSpPr>
        <p:spPr>
          <a:xfrm>
            <a:off x="3884614" y="8685213"/>
            <a:ext cx="2971800" cy="457200"/>
          </a:xfrm>
          <a:prstGeom prst="rect">
            <a:avLst/>
          </a:prstGeom>
        </p:spPr>
        <p:txBody>
          <a:bodyPr/>
          <a:lstStyle/>
          <a:p>
            <a:fld id="{1D675189-AE99-4DD2-AEFD-E2333F609F34}" type="slidenum">
              <a:rPr lang="en-GB" smtClean="0"/>
              <a:t>3</a:t>
            </a:fld>
            <a:endParaRPr lang="en-GB" dirty="0"/>
          </a:p>
        </p:txBody>
      </p:sp>
    </p:spTree>
    <p:extLst>
      <p:ext uri="{BB962C8B-B14F-4D97-AF65-F5344CB8AC3E}">
        <p14:creationId xmlns:p14="http://schemas.microsoft.com/office/powerpoint/2010/main" val="180908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link</a:t>
            </a:r>
            <a:r>
              <a:rPr lang="en-GB" baseline="0" dirty="0" smtClean="0"/>
              <a:t> to a short animation providing an overview of what an </a:t>
            </a:r>
            <a:r>
              <a:rPr lang="en-GB" baseline="0" dirty="0" err="1" smtClean="0"/>
              <a:t>acaemic</a:t>
            </a:r>
            <a:r>
              <a:rPr lang="en-GB" baseline="0" dirty="0" smtClean="0"/>
              <a:t> adviser is, the link is to the </a:t>
            </a:r>
            <a:r>
              <a:rPr lang="en-GB" baseline="0" dirty="0" err="1" smtClean="0"/>
              <a:t>MyHallam</a:t>
            </a:r>
            <a:r>
              <a:rPr lang="en-GB" baseline="0" dirty="0" smtClean="0"/>
              <a:t> page where you can click through to the animation.</a:t>
            </a:r>
            <a:endParaRPr lang="en-GB" dirty="0"/>
          </a:p>
        </p:txBody>
      </p:sp>
      <p:sp>
        <p:nvSpPr>
          <p:cNvPr id="4" name="Slide Number Placeholder 3"/>
          <p:cNvSpPr>
            <a:spLocks noGrp="1"/>
          </p:cNvSpPr>
          <p:nvPr>
            <p:ph type="sldNum" sz="quarter" idx="10"/>
          </p:nvPr>
        </p:nvSpPr>
        <p:spPr/>
        <p:txBody>
          <a:bodyPr/>
          <a:lstStyle/>
          <a:p>
            <a:fld id="{04097AE3-8989-4EAF-80D1-3FBA5044F771}" type="slidenum">
              <a:rPr lang="en-GB" smtClean="0"/>
              <a:t>4</a:t>
            </a:fld>
            <a:endParaRPr lang="en-GB" dirty="0"/>
          </a:p>
        </p:txBody>
      </p:sp>
    </p:spTree>
    <p:extLst>
      <p:ext uri="{BB962C8B-B14F-4D97-AF65-F5344CB8AC3E}">
        <p14:creationId xmlns:p14="http://schemas.microsoft.com/office/powerpoint/2010/main" val="171761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role of the Academic Adviser</a:t>
            </a:r>
            <a:r>
              <a:rPr lang="en-GB" baseline="0" dirty="0" smtClean="0"/>
              <a:t> is to help students leave in an 'enhanced position' when they leave. They should have developed, academically, personally and professionally.</a:t>
            </a:r>
          </a:p>
          <a:p>
            <a:endParaRPr lang="en-GB" baseline="0" dirty="0" smtClean="0"/>
          </a:p>
          <a:p>
            <a:r>
              <a:rPr lang="en-GB" baseline="0" dirty="0" smtClean="0"/>
              <a:t>The </a:t>
            </a:r>
            <a:r>
              <a:rPr lang="en-GB" b="1" baseline="0" dirty="0" smtClean="0"/>
              <a:t>MAIN remit </a:t>
            </a:r>
            <a:r>
              <a:rPr lang="en-GB" baseline="0" dirty="0" smtClean="0"/>
              <a:t>of the AA is to help students with their </a:t>
            </a:r>
            <a:r>
              <a:rPr lang="en-GB" b="1" baseline="0" dirty="0" smtClean="0"/>
              <a:t>Academic Progression and Development. </a:t>
            </a:r>
            <a:r>
              <a:rPr lang="en-GB" b="0" baseline="0" dirty="0" smtClean="0"/>
              <a:t>Making sure students are signposted to additional support (Skills Centre, Disabled Student Support, International Student Experience Team, SSA's....) where required. Helping ensure they understand why they were getting 70's at L4, 60's at L5 and now 40's at L6 is because they are </a:t>
            </a:r>
            <a:r>
              <a:rPr lang="en-GB" b="0" i="1" baseline="0" dirty="0" smtClean="0"/>
              <a:t>still </a:t>
            </a:r>
            <a:r>
              <a:rPr lang="en-GB" b="0" i="0" baseline="0" dirty="0" smtClean="0"/>
              <a:t>doing what they were doing at L4 - the requirement of </a:t>
            </a:r>
            <a:r>
              <a:rPr lang="en-GB" b="0" i="1" baseline="0" dirty="0" smtClean="0"/>
              <a:t>development </a:t>
            </a:r>
            <a:r>
              <a:rPr lang="en-GB" b="0" i="0" baseline="0" dirty="0" smtClean="0"/>
              <a:t> and Bloom's taxonomy...Helping them identify patterns in feedback etc.</a:t>
            </a:r>
          </a:p>
          <a:p>
            <a:endParaRPr lang="en-GB" b="0" i="0" baseline="0" dirty="0" smtClean="0"/>
          </a:p>
          <a:p>
            <a:r>
              <a:rPr lang="en-GB" b="1" i="0" baseline="0" dirty="0" smtClean="0"/>
              <a:t>Personal Development</a:t>
            </a:r>
            <a:r>
              <a:rPr lang="en-GB" b="0" i="0" baseline="0" dirty="0" smtClean="0"/>
              <a:t> - Is </a:t>
            </a:r>
            <a:r>
              <a:rPr lang="en-GB" b="0" i="1" baseline="0" dirty="0" smtClean="0"/>
              <a:t>not </a:t>
            </a:r>
            <a:r>
              <a:rPr lang="en-GB" b="0" i="0" baseline="0" dirty="0" smtClean="0"/>
              <a:t>pastoral care. AA's may have to handle a discussion in a particular instance about a personal situation if a student discloses an issue to you as part of an AA meeting, but as an AA we need to transition students to the ongoing support from SSA's, wellbeing etc.  Your AA discussion with students relate to their aspirations, and what activities they could be involved in to either boost their cv or enhance their wider experience.</a:t>
            </a:r>
          </a:p>
          <a:p>
            <a:endParaRPr lang="en-GB" b="1" i="0" baseline="0" dirty="0" smtClean="0"/>
          </a:p>
          <a:p>
            <a:r>
              <a:rPr lang="en-GB" b="1" i="0" baseline="0" dirty="0" smtClean="0"/>
              <a:t>Professional Development </a:t>
            </a:r>
            <a:r>
              <a:rPr lang="en-GB" b="0" i="0" baseline="0" dirty="0" smtClean="0"/>
              <a:t>- AA's are generally experienced/professionals in a field related to an area your students are likely to aspire to work in. Discussion around their career aspirations, relevant work experience, additional qualifications, volunteering </a:t>
            </a:r>
            <a:r>
              <a:rPr lang="en-GB" b="0" i="0" baseline="0" dirty="0" err="1" smtClean="0"/>
              <a:t>etc</a:t>
            </a:r>
            <a:r>
              <a:rPr lang="en-GB" b="0" i="0" baseline="0" dirty="0" smtClean="0"/>
              <a:t> is all relevant here. Any CV checking, mock interviews or job searching needs to be directed to EA's.</a:t>
            </a:r>
            <a:endParaRPr lang="en-GB" b="1" baseline="0" dirty="0" smtClean="0"/>
          </a:p>
          <a:p>
            <a:endParaRPr lang="en-GB" dirty="0"/>
          </a:p>
        </p:txBody>
      </p:sp>
      <p:sp>
        <p:nvSpPr>
          <p:cNvPr id="4" name="Slide Number Placeholder 3"/>
          <p:cNvSpPr>
            <a:spLocks noGrp="1"/>
          </p:cNvSpPr>
          <p:nvPr>
            <p:ph type="sldNum" sz="quarter" idx="10"/>
          </p:nvPr>
        </p:nvSpPr>
        <p:spPr/>
        <p:txBody>
          <a:bodyPr/>
          <a:lstStyle/>
          <a:p>
            <a:fld id="{04097AE3-8989-4EAF-80D1-3FBA5044F771}" type="slidenum">
              <a:rPr lang="en-GB" smtClean="0"/>
              <a:t>5</a:t>
            </a:fld>
            <a:endParaRPr lang="en-GB" dirty="0"/>
          </a:p>
        </p:txBody>
      </p:sp>
    </p:spTree>
    <p:extLst>
      <p:ext uri="{BB962C8B-B14F-4D97-AF65-F5344CB8AC3E}">
        <p14:creationId xmlns:p14="http://schemas.microsoft.com/office/powerpoint/2010/main" val="68298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where you can</a:t>
            </a:r>
            <a:r>
              <a:rPr lang="en-GB" baseline="0" dirty="0" smtClean="0"/>
              <a:t> provide students with the infographic for your course/Dept. Your opportunity to explain to them exactly what Academic Advising will look like for them. What they can expect, what will be covered and when.</a:t>
            </a:r>
          </a:p>
          <a:p>
            <a:endParaRPr lang="en-GB" baseline="0" dirty="0" smtClean="0"/>
          </a:p>
          <a:p>
            <a:r>
              <a:rPr lang="en-GB" baseline="0" dirty="0" smtClean="0"/>
              <a:t>It's also worth identifying that there is the option for either the AA or student to ask for/arrange more contact as required.</a:t>
            </a:r>
            <a:endParaRPr lang="en-GB" dirty="0"/>
          </a:p>
        </p:txBody>
      </p:sp>
      <p:sp>
        <p:nvSpPr>
          <p:cNvPr id="4" name="Slide Number Placeholder 3"/>
          <p:cNvSpPr>
            <a:spLocks noGrp="1"/>
          </p:cNvSpPr>
          <p:nvPr>
            <p:ph type="sldNum" sz="quarter" idx="10"/>
          </p:nvPr>
        </p:nvSpPr>
        <p:spPr/>
        <p:txBody>
          <a:bodyPr/>
          <a:lstStyle/>
          <a:p>
            <a:fld id="{04097AE3-8989-4EAF-80D1-3FBA5044F771}" type="slidenum">
              <a:rPr lang="en-GB" smtClean="0"/>
              <a:t>6</a:t>
            </a:fld>
            <a:endParaRPr lang="en-GB" dirty="0"/>
          </a:p>
        </p:txBody>
      </p:sp>
    </p:spTree>
    <p:extLst>
      <p:ext uri="{BB962C8B-B14F-4D97-AF65-F5344CB8AC3E}">
        <p14:creationId xmlns:p14="http://schemas.microsoft.com/office/powerpoint/2010/main" val="4135382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 clear with students</a:t>
            </a:r>
            <a:r>
              <a:rPr lang="en-GB" baseline="0" dirty="0" smtClean="0"/>
              <a:t> about what they can expect and when. Critically give them the contact details of the best person to speak to about AA in your area (it could well be the CL!).</a:t>
            </a:r>
          </a:p>
          <a:p>
            <a:endParaRPr lang="en-GB" baseline="0" dirty="0" smtClean="0"/>
          </a:p>
          <a:p>
            <a:r>
              <a:rPr lang="en-GB" baseline="0" dirty="0" smtClean="0"/>
              <a:t>Make sure that they know that </a:t>
            </a:r>
            <a:r>
              <a:rPr lang="en-GB" b="1" baseline="0" dirty="0" smtClean="0"/>
              <a:t>the Academic Adviser role is about THEM and their INDIVIDUAL development and progression</a:t>
            </a:r>
            <a:r>
              <a:rPr lang="en-GB" baseline="0" dirty="0" smtClean="0"/>
              <a:t>. It's a </a:t>
            </a:r>
            <a:r>
              <a:rPr lang="en-GB" b="1" baseline="0" dirty="0" smtClean="0">
                <a:solidFill>
                  <a:srgbClr val="FF0000"/>
                </a:solidFill>
              </a:rPr>
              <a:t>positive</a:t>
            </a:r>
            <a:r>
              <a:rPr lang="en-GB" baseline="0" dirty="0" smtClean="0"/>
              <a:t> thing to engage with.</a:t>
            </a:r>
            <a:endParaRPr lang="en-GB" dirty="0"/>
          </a:p>
        </p:txBody>
      </p:sp>
      <p:sp>
        <p:nvSpPr>
          <p:cNvPr id="4" name="Slide Number Placeholder 3"/>
          <p:cNvSpPr>
            <a:spLocks noGrp="1"/>
          </p:cNvSpPr>
          <p:nvPr>
            <p:ph type="sldNum" sz="quarter" idx="10"/>
          </p:nvPr>
        </p:nvSpPr>
        <p:spPr/>
        <p:txBody>
          <a:bodyPr/>
          <a:lstStyle/>
          <a:p>
            <a:fld id="{04097AE3-8989-4EAF-80D1-3FBA5044F771}" type="slidenum">
              <a:rPr lang="en-GB" smtClean="0"/>
              <a:t>7</a:t>
            </a:fld>
            <a:endParaRPr lang="en-GB" dirty="0"/>
          </a:p>
        </p:txBody>
      </p:sp>
    </p:spTree>
    <p:extLst>
      <p:ext uri="{BB962C8B-B14F-4D97-AF65-F5344CB8AC3E}">
        <p14:creationId xmlns:p14="http://schemas.microsoft.com/office/powerpoint/2010/main" val="1830124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22/08/2019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dirty="0"/>
          </a:p>
        </p:txBody>
      </p:sp>
    </p:spTree>
    <p:extLst>
      <p:ext uri="{BB962C8B-B14F-4D97-AF65-F5344CB8AC3E}">
        <p14:creationId xmlns:p14="http://schemas.microsoft.com/office/powerpoint/2010/main" val="316952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22/08/2019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dirty="0"/>
          </a:p>
        </p:txBody>
      </p:sp>
    </p:spTree>
    <p:extLst>
      <p:ext uri="{BB962C8B-B14F-4D97-AF65-F5344CB8AC3E}">
        <p14:creationId xmlns:p14="http://schemas.microsoft.com/office/powerpoint/2010/main" val="86052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22/08/2019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dirty="0"/>
          </a:p>
        </p:txBody>
      </p:sp>
    </p:spTree>
    <p:extLst>
      <p:ext uri="{BB962C8B-B14F-4D97-AF65-F5344CB8AC3E}">
        <p14:creationId xmlns:p14="http://schemas.microsoft.com/office/powerpoint/2010/main" val="61542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22/08/2019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dirty="0"/>
          </a:p>
        </p:txBody>
      </p:sp>
    </p:spTree>
    <p:extLst>
      <p:ext uri="{BB962C8B-B14F-4D97-AF65-F5344CB8AC3E}">
        <p14:creationId xmlns:p14="http://schemas.microsoft.com/office/powerpoint/2010/main" val="19387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E4B1D-ADB2-4F15-8389-44110F300007}" type="datetimeFigureOut">
              <a:rPr lang="en-GB" smtClean="0"/>
              <a:t>22/08/2019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dirty="0"/>
          </a:p>
        </p:txBody>
      </p:sp>
    </p:spTree>
    <p:extLst>
      <p:ext uri="{BB962C8B-B14F-4D97-AF65-F5344CB8AC3E}">
        <p14:creationId xmlns:p14="http://schemas.microsoft.com/office/powerpoint/2010/main" val="392330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6E4B1D-ADB2-4F15-8389-44110F300007}" type="datetimeFigureOut">
              <a:rPr lang="en-GB" smtClean="0"/>
              <a:t>22/08/2019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623AC5-E736-42FC-804D-CE08A2C83742}" type="slidenum">
              <a:rPr lang="en-GB" smtClean="0"/>
              <a:t>‹#›</a:t>
            </a:fld>
            <a:endParaRPr lang="en-GB" dirty="0"/>
          </a:p>
        </p:txBody>
      </p:sp>
    </p:spTree>
    <p:extLst>
      <p:ext uri="{BB962C8B-B14F-4D97-AF65-F5344CB8AC3E}">
        <p14:creationId xmlns:p14="http://schemas.microsoft.com/office/powerpoint/2010/main" val="44607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6E4B1D-ADB2-4F15-8389-44110F300007}" type="datetimeFigureOut">
              <a:rPr lang="en-GB" smtClean="0"/>
              <a:t>22/08/2019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6623AC5-E736-42FC-804D-CE08A2C83742}" type="slidenum">
              <a:rPr lang="en-GB" smtClean="0"/>
              <a:t>‹#›</a:t>
            </a:fld>
            <a:endParaRPr lang="en-GB" dirty="0"/>
          </a:p>
        </p:txBody>
      </p:sp>
    </p:spTree>
    <p:extLst>
      <p:ext uri="{BB962C8B-B14F-4D97-AF65-F5344CB8AC3E}">
        <p14:creationId xmlns:p14="http://schemas.microsoft.com/office/powerpoint/2010/main" val="289499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6E4B1D-ADB2-4F15-8389-44110F300007}" type="datetimeFigureOut">
              <a:rPr lang="en-GB" smtClean="0"/>
              <a:t>22/08/2019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6623AC5-E736-42FC-804D-CE08A2C83742}" type="slidenum">
              <a:rPr lang="en-GB" smtClean="0"/>
              <a:t>‹#›</a:t>
            </a:fld>
            <a:endParaRPr lang="en-GB" dirty="0"/>
          </a:p>
        </p:txBody>
      </p:sp>
    </p:spTree>
    <p:extLst>
      <p:ext uri="{BB962C8B-B14F-4D97-AF65-F5344CB8AC3E}">
        <p14:creationId xmlns:p14="http://schemas.microsoft.com/office/powerpoint/2010/main" val="379975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E4B1D-ADB2-4F15-8389-44110F300007}" type="datetimeFigureOut">
              <a:rPr lang="en-GB" smtClean="0"/>
              <a:t>22/08/2019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6623AC5-E736-42FC-804D-CE08A2C83742}" type="slidenum">
              <a:rPr lang="en-GB" smtClean="0"/>
              <a:t>‹#›</a:t>
            </a:fld>
            <a:endParaRPr lang="en-GB" dirty="0"/>
          </a:p>
        </p:txBody>
      </p:sp>
    </p:spTree>
    <p:extLst>
      <p:ext uri="{BB962C8B-B14F-4D97-AF65-F5344CB8AC3E}">
        <p14:creationId xmlns:p14="http://schemas.microsoft.com/office/powerpoint/2010/main" val="84218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t>22/08/2019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623AC5-E736-42FC-804D-CE08A2C83742}" type="slidenum">
              <a:rPr lang="en-GB" smtClean="0"/>
              <a:t>‹#›</a:t>
            </a:fld>
            <a:endParaRPr lang="en-GB" dirty="0"/>
          </a:p>
        </p:txBody>
      </p:sp>
    </p:spTree>
    <p:extLst>
      <p:ext uri="{BB962C8B-B14F-4D97-AF65-F5344CB8AC3E}">
        <p14:creationId xmlns:p14="http://schemas.microsoft.com/office/powerpoint/2010/main" val="276859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t>22/08/2019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623AC5-E736-42FC-804D-CE08A2C83742}" type="slidenum">
              <a:rPr lang="en-GB" smtClean="0"/>
              <a:t>‹#›</a:t>
            </a:fld>
            <a:endParaRPr lang="en-GB" dirty="0"/>
          </a:p>
        </p:txBody>
      </p:sp>
    </p:spTree>
    <p:extLst>
      <p:ext uri="{BB962C8B-B14F-4D97-AF65-F5344CB8AC3E}">
        <p14:creationId xmlns:p14="http://schemas.microsoft.com/office/powerpoint/2010/main" val="855831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E4B1D-ADB2-4F15-8389-44110F300007}" type="datetimeFigureOut">
              <a:rPr lang="en-GB" smtClean="0"/>
              <a:t>22/08/2019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23AC5-E736-42FC-804D-CE08A2C83742}" type="slidenum">
              <a:rPr lang="en-GB" smtClean="0"/>
              <a:t>‹#›</a:t>
            </a:fld>
            <a:endParaRPr lang="en-GB" dirty="0"/>
          </a:p>
        </p:txBody>
      </p:sp>
    </p:spTree>
    <p:extLst>
      <p:ext uri="{BB962C8B-B14F-4D97-AF65-F5344CB8AC3E}">
        <p14:creationId xmlns:p14="http://schemas.microsoft.com/office/powerpoint/2010/main" val="4276881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acobi,%20Melissa%20%3chwbmj3@exchange.shu.ac.uk%3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students.shu.ac.uk/shuspacecontent/support_for_learning/academic-advis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2400" cy="1470025"/>
          </a:xfrm>
        </p:spPr>
        <p:txBody>
          <a:bodyPr/>
          <a:lstStyle/>
          <a:p>
            <a:r>
              <a:rPr lang="en-GB" dirty="0" smtClean="0">
                <a:solidFill>
                  <a:srgbClr val="621B40"/>
                </a:solidFill>
              </a:rPr>
              <a:t>Slides for </a:t>
            </a:r>
            <a:r>
              <a:rPr lang="en-GB" dirty="0" smtClean="0">
                <a:solidFill>
                  <a:srgbClr val="621B40"/>
                </a:solidFill>
              </a:rPr>
              <a:t>Induction</a:t>
            </a:r>
            <a:br>
              <a:rPr lang="en-GB" dirty="0" smtClean="0">
                <a:solidFill>
                  <a:srgbClr val="621B40"/>
                </a:solidFill>
              </a:rPr>
            </a:br>
            <a:r>
              <a:rPr lang="en-GB" dirty="0" smtClean="0">
                <a:solidFill>
                  <a:srgbClr val="621B40"/>
                </a:solidFill>
              </a:rPr>
              <a:t>Early </a:t>
            </a:r>
            <a:r>
              <a:rPr lang="en-GB" dirty="0" smtClean="0">
                <a:solidFill>
                  <a:srgbClr val="621B40"/>
                </a:solidFill>
              </a:rPr>
              <a:t>Teaching 2019</a:t>
            </a:r>
            <a:endParaRPr lang="en-GB" dirty="0">
              <a:solidFill>
                <a:srgbClr val="621B40"/>
              </a:solidFill>
            </a:endParaRPr>
          </a:p>
        </p:txBody>
      </p:sp>
      <p:sp>
        <p:nvSpPr>
          <p:cNvPr id="3" name="Subtitle 2"/>
          <p:cNvSpPr>
            <a:spLocks noGrp="1"/>
          </p:cNvSpPr>
          <p:nvPr>
            <p:ph type="subTitle" idx="1"/>
          </p:nvPr>
        </p:nvSpPr>
        <p:spPr>
          <a:xfrm>
            <a:off x="323528" y="2492896"/>
            <a:ext cx="8424936" cy="3168352"/>
          </a:xfrm>
        </p:spPr>
        <p:txBody>
          <a:bodyPr>
            <a:normAutofit fontScale="92500" lnSpcReduction="20000"/>
          </a:bodyPr>
          <a:lstStyle/>
          <a:p>
            <a:pPr algn="l"/>
            <a:r>
              <a:rPr lang="en-GB" sz="2800" dirty="0" smtClean="0">
                <a:solidFill>
                  <a:srgbClr val="B70D50"/>
                </a:solidFill>
              </a:rPr>
              <a:t>Please feel free to use or adapt all/some of these slides to help introduce your Academic Advising offer to students in your Course Leader </a:t>
            </a:r>
            <a:r>
              <a:rPr lang="en-GB" sz="2800" dirty="0" smtClean="0">
                <a:solidFill>
                  <a:srgbClr val="B70D50"/>
                </a:solidFill>
              </a:rPr>
              <a:t>induction session(s</a:t>
            </a:r>
            <a:r>
              <a:rPr lang="en-GB" sz="2800" dirty="0" smtClean="0">
                <a:solidFill>
                  <a:srgbClr val="B70D50"/>
                </a:solidFill>
              </a:rPr>
              <a:t>). </a:t>
            </a:r>
          </a:p>
          <a:p>
            <a:pPr algn="l"/>
            <a:endParaRPr lang="en-GB" dirty="0" smtClean="0">
              <a:solidFill>
                <a:srgbClr val="FF0000"/>
              </a:solidFill>
            </a:endParaRPr>
          </a:p>
          <a:p>
            <a:pPr algn="l"/>
            <a:r>
              <a:rPr lang="en-GB" sz="2200" b="1" dirty="0" smtClean="0">
                <a:solidFill>
                  <a:schemeClr val="tx1"/>
                </a:solidFill>
              </a:rPr>
              <a:t>I've included some information on the notes pages to help with understanding my thinking behind the information on the slides.</a:t>
            </a:r>
          </a:p>
          <a:p>
            <a:pPr algn="l"/>
            <a:endParaRPr lang="en-GB" sz="2000" dirty="0" smtClean="0"/>
          </a:p>
          <a:p>
            <a:pPr algn="l"/>
            <a:r>
              <a:rPr lang="en-GB" sz="2000" dirty="0" smtClean="0">
                <a:solidFill>
                  <a:schemeClr val="tx1"/>
                </a:solidFill>
              </a:rPr>
              <a:t>Any questions please let me </a:t>
            </a:r>
            <a:r>
              <a:rPr lang="en-GB" sz="2000" dirty="0" smtClean="0">
                <a:solidFill>
                  <a:schemeClr val="tx1"/>
                </a:solidFill>
              </a:rPr>
              <a:t>know.</a:t>
            </a:r>
            <a:br>
              <a:rPr lang="en-GB" sz="2000" dirty="0" smtClean="0">
                <a:solidFill>
                  <a:schemeClr val="tx1"/>
                </a:solidFill>
              </a:rPr>
            </a:br>
            <a:r>
              <a:rPr lang="en-GB" sz="2000" dirty="0" smtClean="0">
                <a:solidFill>
                  <a:schemeClr val="tx1"/>
                </a:solidFill>
              </a:rPr>
              <a:t>Thanks Melissa - </a:t>
            </a:r>
            <a:r>
              <a:rPr lang="en-GB" sz="2000" dirty="0" smtClean="0">
                <a:solidFill>
                  <a:schemeClr val="tx1"/>
                </a:solidFill>
                <a:hlinkClick r:id="rId2"/>
              </a:rPr>
              <a:t>melissa.jacobi@shu.ac.uk</a:t>
            </a:r>
            <a:endParaRPr lang="en-GB" sz="2000" dirty="0">
              <a:solidFill>
                <a:schemeClr val="tx1"/>
              </a:solidFill>
            </a:endParaRPr>
          </a:p>
        </p:txBody>
      </p:sp>
    </p:spTree>
    <p:extLst>
      <p:ext uri="{BB962C8B-B14F-4D97-AF65-F5344CB8AC3E}">
        <p14:creationId xmlns:p14="http://schemas.microsoft.com/office/powerpoint/2010/main" val="61706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5" name="Picture 2" descr="C:\Users\hwbmj3\AppData\Local\Microsoft\Windows\Temporary Internet Files\Content.Outlook\HRSW06PN\281.5.1-Support-graphic-with-tex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975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54331" y="2492896"/>
            <a:ext cx="4204874" cy="4279962"/>
          </a:xfrm>
          <a:prstGeom prst="rect">
            <a:avLst/>
          </a:prstGeom>
          <a:noFill/>
          <a:ln w="25400">
            <a:solidFill>
              <a:srgbClr val="CC0066"/>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287" y="113929"/>
            <a:ext cx="9810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636946" y="872500"/>
            <a:ext cx="1656184" cy="338554"/>
          </a:xfrm>
          <a:prstGeom prst="rect">
            <a:avLst/>
          </a:prstGeom>
          <a:noFill/>
        </p:spPr>
        <p:txBody>
          <a:bodyPr wrap="square" lIns="91435" tIns="45718" rIns="91435" bIns="45718" rtlCol="0">
            <a:spAutoFit/>
          </a:bodyPr>
          <a:lstStyle/>
          <a:p>
            <a:r>
              <a:rPr lang="en-GB" sz="1600" dirty="0">
                <a:solidFill>
                  <a:srgbClr val="CC0066"/>
                </a:solidFill>
              </a:rPr>
              <a:t>Course Leader</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1298286"/>
            <a:ext cx="7143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9" y="1710491"/>
            <a:ext cx="7143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385" y="1297792"/>
            <a:ext cx="7143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306800"/>
            <a:ext cx="7143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5779" y="1692460"/>
            <a:ext cx="7143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099" y="1342010"/>
            <a:ext cx="7143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5886" y="1675386"/>
            <a:ext cx="7143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7224" y="1297777"/>
            <a:ext cx="7143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1842" y="1711523"/>
            <a:ext cx="7143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7" y="1297777"/>
            <a:ext cx="7143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3297" y="1752815"/>
            <a:ext cx="7143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07504" y="1211055"/>
            <a:ext cx="8856984" cy="1169774"/>
          </a:xfrm>
          <a:prstGeom prst="roundRect">
            <a:avLst/>
          </a:prstGeom>
          <a:no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GB" dirty="0"/>
          </a:p>
        </p:txBody>
      </p:sp>
      <p:cxnSp>
        <p:nvCxnSpPr>
          <p:cNvPr id="8" name="Straight Arrow Connector 7"/>
          <p:cNvCxnSpPr/>
          <p:nvPr/>
        </p:nvCxnSpPr>
        <p:spPr>
          <a:xfrm flipH="1">
            <a:off x="2267748" y="548680"/>
            <a:ext cx="1656181" cy="558418"/>
          </a:xfrm>
          <a:prstGeom prst="straightConnector1">
            <a:avLst/>
          </a:prstGeom>
          <a:ln w="63500" cap="rnd">
            <a:solidFill>
              <a:srgbClr val="CC0066"/>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932040" y="548680"/>
            <a:ext cx="1584176" cy="558418"/>
          </a:xfrm>
          <a:prstGeom prst="straightConnector1">
            <a:avLst/>
          </a:prstGeom>
          <a:ln w="63500" cap="rnd">
            <a:solidFill>
              <a:srgbClr val="CC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0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404664"/>
            <a:ext cx="6408712" cy="1143000"/>
          </a:xfrm>
        </p:spPr>
        <p:txBody>
          <a:bodyPr>
            <a:normAutofit fontScale="90000"/>
          </a:bodyPr>
          <a:lstStyle/>
          <a:p>
            <a:r>
              <a:rPr lang="en-GB" dirty="0" smtClean="0">
                <a:hlinkClick r:id="rId3"/>
              </a:rPr>
              <a:t>What is an Academic Advisor?</a:t>
            </a:r>
            <a:endParaRPr lang="en-GB" dirty="0"/>
          </a:p>
        </p:txBody>
      </p:sp>
      <p:pic>
        <p:nvPicPr>
          <p:cNvPr id="51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27584" y="2276872"/>
            <a:ext cx="7284233" cy="4126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1005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t>Remit of Academic Advisers</a:t>
            </a:r>
            <a:endParaRPr lang="en-GB" dirty="0"/>
          </a:p>
        </p:txBody>
      </p:sp>
      <p:graphicFrame>
        <p:nvGraphicFramePr>
          <p:cNvPr id="4" name="Diagram 3"/>
          <p:cNvGraphicFramePr/>
          <p:nvPr>
            <p:extLst>
              <p:ext uri="{D42A27DB-BD31-4B8C-83A1-F6EECF244321}">
                <p14:modId xmlns:p14="http://schemas.microsoft.com/office/powerpoint/2010/main" val="4104140456"/>
              </p:ext>
            </p:extLst>
          </p:nvPr>
        </p:nvGraphicFramePr>
        <p:xfrm>
          <a:off x="1475656" y="17008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1291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Our model of Academic Advising</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3848" y="1340768"/>
            <a:ext cx="2088232" cy="52710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47063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Next Steps</a:t>
            </a:r>
            <a:endParaRPr lang="en-GB" b="1" dirty="0">
              <a:solidFill>
                <a:srgbClr val="FF0000"/>
              </a:solidFill>
            </a:endParaRPr>
          </a:p>
        </p:txBody>
      </p:sp>
      <p:sp>
        <p:nvSpPr>
          <p:cNvPr id="3" name="Content Placeholder 2"/>
          <p:cNvSpPr>
            <a:spLocks noGrp="1"/>
          </p:cNvSpPr>
          <p:nvPr>
            <p:ph idx="1"/>
          </p:nvPr>
        </p:nvSpPr>
        <p:spPr/>
        <p:txBody>
          <a:bodyPr/>
          <a:lstStyle/>
          <a:p>
            <a:r>
              <a:rPr lang="en-GB" dirty="0" smtClean="0"/>
              <a:t>You will be notified of who your Academic Adviser is **in this way** at this time ***.</a:t>
            </a:r>
          </a:p>
          <a:p>
            <a:endParaRPr lang="en-GB" dirty="0"/>
          </a:p>
          <a:p>
            <a:r>
              <a:rPr lang="en-GB" dirty="0" smtClean="0"/>
              <a:t>Your first point of contact with your Academic Adviser will be *****</a:t>
            </a:r>
          </a:p>
          <a:p>
            <a:endParaRPr lang="en-GB" dirty="0"/>
          </a:p>
          <a:p>
            <a:r>
              <a:rPr lang="en-GB" dirty="0" smtClean="0"/>
              <a:t>If you have any questions about Academic Advising please contact *****</a:t>
            </a:r>
            <a:endParaRPr lang="en-GB" dirty="0"/>
          </a:p>
        </p:txBody>
      </p:sp>
    </p:spTree>
    <p:extLst>
      <p:ext uri="{BB962C8B-B14F-4D97-AF65-F5344CB8AC3E}">
        <p14:creationId xmlns:p14="http://schemas.microsoft.com/office/powerpoint/2010/main" val="2520817402"/>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181</TotalTime>
  <Words>822</Words>
  <Application>Microsoft Office PowerPoint</Application>
  <PresentationFormat>On-screen Show (4:3)</PresentationFormat>
  <Paragraphs>46</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Blank</vt:lpstr>
      <vt:lpstr>Slides for Induction Early Teaching 2019</vt:lpstr>
      <vt:lpstr>PowerPoint Presentation</vt:lpstr>
      <vt:lpstr>PowerPoint Presentation</vt:lpstr>
      <vt:lpstr>What is an Academic Advisor?</vt:lpstr>
      <vt:lpstr>Remit of Academic Advisers</vt:lpstr>
      <vt:lpstr>Our model of Academic Advising</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for Induction 2019</dc:title>
  <dc:creator>Melissa Jacobi</dc:creator>
  <cp:lastModifiedBy>Natalie Brownell</cp:lastModifiedBy>
  <cp:revision>12</cp:revision>
  <dcterms:created xsi:type="dcterms:W3CDTF">2019-07-31T11:00:38Z</dcterms:created>
  <dcterms:modified xsi:type="dcterms:W3CDTF">2019-08-22T10:56:13Z</dcterms:modified>
</cp:coreProperties>
</file>