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544" y="1412776"/>
            <a:ext cx="7772400" cy="1470025"/>
          </a:xfrm>
        </p:spPr>
        <p:txBody>
          <a:bodyPr/>
          <a:lstStyle>
            <a:lvl1pPr>
              <a:defRPr b="1">
                <a:solidFill>
                  <a:srgbClr val="005EB8"/>
                </a:solidFill>
              </a:defRPr>
            </a:lvl1pPr>
          </a:lstStyle>
          <a:p>
            <a:r>
              <a:rPr lang="en-US" dirty="0" smtClean="0"/>
              <a:t>[Enter title]</a:t>
            </a:r>
            <a:endParaRPr lang="en-GB" dirty="0"/>
          </a:p>
        </p:txBody>
      </p:sp>
      <p:sp>
        <p:nvSpPr>
          <p:cNvPr id="3" name="Subtitle 2"/>
          <p:cNvSpPr>
            <a:spLocks noGrp="1"/>
          </p:cNvSpPr>
          <p:nvPr>
            <p:ph type="subTitle" idx="1" hasCustomPrompt="1"/>
          </p:nvPr>
        </p:nvSpPr>
        <p:spPr>
          <a:xfrm>
            <a:off x="467544" y="2852936"/>
            <a:ext cx="6400800" cy="1752600"/>
          </a:xfr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subtitle]</a:t>
            </a:r>
            <a:endParaRPr lang="en-GB" dirty="0"/>
          </a:p>
        </p:txBody>
      </p:sp>
      <p:sp>
        <p:nvSpPr>
          <p:cNvPr id="4" name="Date Placeholder 3"/>
          <p:cNvSpPr>
            <a:spLocks noGrp="1"/>
          </p:cNvSpPr>
          <p:nvPr>
            <p:ph type="dt" sz="half" idx="10"/>
          </p:nvPr>
        </p:nvSpPr>
        <p:spPr/>
        <p:txBody>
          <a:bodyPr/>
          <a:lstStyle/>
          <a:p>
            <a:fld id="{B724939D-C2AE-4E4D-A22D-DBD03A8A83C0}"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225877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24939D-C2AE-4E4D-A22D-DBD03A8A83C0}"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263343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24939D-C2AE-4E4D-A22D-DBD03A8A83C0}"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175773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24939D-C2AE-4E4D-A22D-DBD03A8A83C0}"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356465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24939D-C2AE-4E4D-A22D-DBD03A8A83C0}"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197038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24939D-C2AE-4E4D-A22D-DBD03A8A83C0}" type="datetimeFigureOut">
              <a:rPr lang="en-GB" smtClean="0"/>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346216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24939D-C2AE-4E4D-A22D-DBD03A8A83C0}" type="datetimeFigureOut">
              <a:rPr lang="en-GB" smtClean="0"/>
              <a:t>04/04/2017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24179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24939D-C2AE-4E4D-A22D-DBD03A8A83C0}" type="datetimeFigureOut">
              <a:rPr lang="en-GB" smtClean="0"/>
              <a:t>04/04/2017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401663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4939D-C2AE-4E4D-A22D-DBD03A8A83C0}" type="datetimeFigureOut">
              <a:rPr lang="en-GB" smtClean="0"/>
              <a:t>04/04/2017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162106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4939D-C2AE-4E4D-A22D-DBD03A8A83C0}" type="datetimeFigureOut">
              <a:rPr lang="en-GB" smtClean="0"/>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12770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4939D-C2AE-4E4D-A22D-DBD03A8A83C0}" type="datetimeFigureOut">
              <a:rPr lang="en-GB" smtClean="0"/>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4BCF16-39D4-43EC-89A9-5BE6AB892E09}" type="slidenum">
              <a:rPr lang="en-GB" smtClean="0"/>
              <a:t>‹#›</a:t>
            </a:fld>
            <a:endParaRPr lang="en-GB"/>
          </a:p>
        </p:txBody>
      </p:sp>
    </p:spTree>
    <p:extLst>
      <p:ext uri="{BB962C8B-B14F-4D97-AF65-F5344CB8AC3E}">
        <p14:creationId xmlns:p14="http://schemas.microsoft.com/office/powerpoint/2010/main" val="387785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4939D-C2AE-4E4D-A22D-DBD03A8A83C0}" type="datetimeFigureOut">
              <a:rPr lang="en-GB" smtClean="0"/>
              <a:t>04/04/2017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BCF16-39D4-43EC-89A9-5BE6AB892E09}"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24128" y="0"/>
            <a:ext cx="3419872" cy="1536634"/>
          </a:xfrm>
          <a:prstGeom prst="rect">
            <a:avLst/>
          </a:prstGeom>
        </p:spPr>
      </p:pic>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1080" r="1298"/>
          <a:stretch/>
        </p:blipFill>
        <p:spPr>
          <a:xfrm>
            <a:off x="95002" y="6253705"/>
            <a:ext cx="8930245" cy="604295"/>
          </a:xfrm>
          <a:prstGeom prst="rect">
            <a:avLst/>
          </a:prstGeom>
        </p:spPr>
      </p:pic>
    </p:spTree>
    <p:extLst>
      <p:ext uri="{BB962C8B-B14F-4D97-AF65-F5344CB8AC3E}">
        <p14:creationId xmlns:p14="http://schemas.microsoft.com/office/powerpoint/2010/main" val="3284038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rgbClr val="005EB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Research </a:t>
            </a:r>
            <a:r>
              <a:rPr lang="en-US" dirty="0"/>
              <a:t>in Partnership</a:t>
            </a:r>
            <a:br>
              <a:rPr lang="en-US" dirty="0"/>
            </a:br>
            <a:r>
              <a:rPr lang="en-US" dirty="0"/>
              <a:t>Working with Children and Young People </a:t>
            </a:r>
            <a:br>
              <a:rPr lang="en-US" dirty="0"/>
            </a:br>
            <a:r>
              <a:rPr lang="en-US" sz="3600" dirty="0"/>
              <a:t/>
            </a:r>
            <a:br>
              <a:rPr lang="en-US" sz="3600" dirty="0"/>
            </a:br>
            <a:r>
              <a:rPr lang="en-US" sz="3600" dirty="0"/>
              <a:t>Catherine Wright</a:t>
            </a:r>
            <a:br>
              <a:rPr lang="en-US" sz="3600" dirty="0"/>
            </a:br>
            <a:r>
              <a:rPr lang="en-US" sz="3600" dirty="0"/>
              <a:t>CAHPR CPD Event</a:t>
            </a:r>
            <a:br>
              <a:rPr lang="en-US" sz="3600" dirty="0"/>
            </a:br>
            <a:r>
              <a:rPr lang="en-US" sz="3600" dirty="0"/>
              <a:t>April </a:t>
            </a:r>
            <a:r>
              <a:rPr lang="en-US" sz="3600" dirty="0" smtClean="0"/>
              <a:t>2017</a:t>
            </a:r>
            <a:br>
              <a:rPr lang="en-US" sz="3600" dirty="0" smtClean="0"/>
            </a:br>
            <a:r>
              <a:rPr lang="en-US" sz="3600" dirty="0"/>
              <a:t/>
            </a:r>
            <a:br>
              <a:rPr lang="en-US" sz="3600" dirty="0"/>
            </a:br>
            <a:endParaRPr lang="en-GB" dirty="0"/>
          </a:p>
        </p:txBody>
      </p:sp>
      <p:sp>
        <p:nvSpPr>
          <p:cNvPr id="3" name="Subtitle 2"/>
          <p:cNvSpPr>
            <a:spLocks noGrp="1"/>
          </p:cNvSpPr>
          <p:nvPr>
            <p:ph type="subTitle" idx="1"/>
          </p:nvPr>
        </p:nvSpPr>
        <p:spPr/>
        <p:txBody>
          <a:bodyPr/>
          <a:lstStyle/>
          <a:p>
            <a:endParaRPr lang="en-GB" dirty="0"/>
          </a:p>
        </p:txBody>
      </p:sp>
      <p:sp>
        <p:nvSpPr>
          <p:cNvPr id="6" name="TextBox 5"/>
          <p:cNvSpPr txBox="1"/>
          <p:nvPr/>
        </p:nvSpPr>
        <p:spPr>
          <a:xfrm>
            <a:off x="395536" y="764704"/>
            <a:ext cx="5832648" cy="369332"/>
          </a:xfrm>
          <a:prstGeom prst="rect">
            <a:avLst/>
          </a:prstGeom>
          <a:noFill/>
        </p:spPr>
        <p:txBody>
          <a:bodyPr wrap="square" rtlCol="0">
            <a:spAutoFit/>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746" y="501694"/>
            <a:ext cx="5818437" cy="131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467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YD?</a:t>
            </a:r>
            <a:endParaRPr lang="en-GB" dirty="0"/>
          </a:p>
        </p:txBody>
      </p:sp>
      <p:sp>
        <p:nvSpPr>
          <p:cNvPr id="3" name="Content Placeholder 2"/>
          <p:cNvSpPr>
            <a:spLocks noGrp="1"/>
          </p:cNvSpPr>
          <p:nvPr>
            <p:ph idx="1"/>
          </p:nvPr>
        </p:nvSpPr>
        <p:spPr>
          <a:xfrm>
            <a:off x="399529" y="1412776"/>
            <a:ext cx="8229600" cy="4525963"/>
          </a:xfrm>
        </p:spPr>
        <p:txBody>
          <a:bodyPr>
            <a:normAutofit/>
          </a:bodyPr>
          <a:lstStyle/>
          <a:p>
            <a:r>
              <a:rPr lang="en-GB" sz="2800" dirty="0" smtClean="0"/>
              <a:t>Young peoples research advisory group</a:t>
            </a:r>
          </a:p>
          <a:p>
            <a:r>
              <a:rPr lang="en-GB" sz="2800" dirty="0" smtClean="0"/>
              <a:t>Set up to provide young people with opportunity to learn about, participate in research and gain skills and experience for CV</a:t>
            </a:r>
          </a:p>
          <a:p>
            <a:r>
              <a:rPr lang="en-GB" sz="2800" dirty="0" smtClean="0"/>
              <a:t>Part of a growing network of research groups for young people – pioneers for mental health!</a:t>
            </a:r>
            <a:endParaRPr lang="en-GB" sz="2800" dirty="0"/>
          </a:p>
        </p:txBody>
      </p:sp>
      <p:pic>
        <p:nvPicPr>
          <p:cNvPr id="1026" name="Picture 2" descr="C:\Users\cwright\Pictures\Young dynamos 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3" y="4188420"/>
            <a:ext cx="3121025"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62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Why involve young people?</a:t>
            </a:r>
            <a:endParaRPr lang="en-GB" sz="3200" dirty="0"/>
          </a:p>
        </p:txBody>
      </p:sp>
      <p:sp>
        <p:nvSpPr>
          <p:cNvPr id="3" name="Content Placeholder 2"/>
          <p:cNvSpPr>
            <a:spLocks noGrp="1"/>
          </p:cNvSpPr>
          <p:nvPr>
            <p:ph idx="1"/>
          </p:nvPr>
        </p:nvSpPr>
        <p:spPr>
          <a:xfrm>
            <a:off x="457200" y="1268760"/>
            <a:ext cx="8229600" cy="4857403"/>
          </a:xfrm>
        </p:spPr>
        <p:txBody>
          <a:bodyPr>
            <a:normAutofit fontScale="70000" lnSpcReduction="20000"/>
          </a:bodyPr>
          <a:lstStyle/>
          <a:p>
            <a:r>
              <a:rPr lang="en-GB" sz="3400" dirty="0" smtClean="0">
                <a:solidFill>
                  <a:schemeClr val="tx2">
                    <a:lumMod val="40000"/>
                    <a:lumOff val="60000"/>
                  </a:schemeClr>
                </a:solidFill>
              </a:rPr>
              <a:t>Increased relevance of research to young people and surety that outcomes capture most effectively young peoples views and perspectives – </a:t>
            </a:r>
            <a:r>
              <a:rPr lang="en-GB" sz="3400" i="1" dirty="0" smtClean="0">
                <a:solidFill>
                  <a:schemeClr val="tx2">
                    <a:lumMod val="40000"/>
                    <a:lumOff val="60000"/>
                  </a:schemeClr>
                </a:solidFill>
              </a:rPr>
              <a:t>shared agenda</a:t>
            </a:r>
          </a:p>
          <a:p>
            <a:r>
              <a:rPr lang="en-GB" sz="3400" dirty="0" smtClean="0">
                <a:solidFill>
                  <a:schemeClr val="accent2"/>
                </a:solidFill>
              </a:rPr>
              <a:t>Young people voicing their experience through being on the receiving end of services enables a fuller understanding of young peoples perspectives </a:t>
            </a:r>
          </a:p>
          <a:p>
            <a:r>
              <a:rPr lang="en-GB" sz="3400" dirty="0" smtClean="0">
                <a:solidFill>
                  <a:schemeClr val="accent3">
                    <a:lumMod val="60000"/>
                    <a:lumOff val="40000"/>
                  </a:schemeClr>
                </a:solidFill>
              </a:rPr>
              <a:t>Development of personal skills and confidence, giving opportunity to make a difference – experiencing ownership – </a:t>
            </a:r>
            <a:r>
              <a:rPr lang="en-GB" sz="3400" i="1" dirty="0" smtClean="0">
                <a:solidFill>
                  <a:schemeClr val="accent3">
                    <a:lumMod val="60000"/>
                    <a:lumOff val="40000"/>
                  </a:schemeClr>
                </a:solidFill>
              </a:rPr>
              <a:t>a stepping stone to future pathways</a:t>
            </a:r>
          </a:p>
          <a:p>
            <a:r>
              <a:rPr lang="en-GB" sz="3400" dirty="0" smtClean="0">
                <a:solidFill>
                  <a:schemeClr val="accent4">
                    <a:lumMod val="60000"/>
                    <a:lumOff val="40000"/>
                  </a:schemeClr>
                </a:solidFill>
              </a:rPr>
              <a:t>motivates a sense </a:t>
            </a:r>
            <a:r>
              <a:rPr lang="en-GB" sz="3400" dirty="0">
                <a:solidFill>
                  <a:schemeClr val="accent4">
                    <a:lumMod val="60000"/>
                    <a:lumOff val="40000"/>
                  </a:schemeClr>
                </a:solidFill>
              </a:rPr>
              <a:t>of </a:t>
            </a:r>
            <a:r>
              <a:rPr lang="en-GB" sz="3400" dirty="0" smtClean="0">
                <a:solidFill>
                  <a:schemeClr val="accent4">
                    <a:lumMod val="60000"/>
                    <a:lumOff val="40000"/>
                  </a:schemeClr>
                </a:solidFill>
              </a:rPr>
              <a:t>altruism</a:t>
            </a:r>
            <a:r>
              <a:rPr lang="en-GB" sz="3400" dirty="0">
                <a:solidFill>
                  <a:schemeClr val="accent4">
                    <a:lumMod val="60000"/>
                    <a:lumOff val="40000"/>
                  </a:schemeClr>
                </a:solidFill>
              </a:rPr>
              <a:t> </a:t>
            </a:r>
            <a:r>
              <a:rPr lang="en-GB" sz="3400" dirty="0" smtClean="0">
                <a:solidFill>
                  <a:schemeClr val="accent4">
                    <a:lumMod val="60000"/>
                    <a:lumOff val="40000"/>
                  </a:schemeClr>
                </a:solidFill>
              </a:rPr>
              <a:t>-  </a:t>
            </a:r>
            <a:r>
              <a:rPr lang="en-GB" sz="3400" dirty="0">
                <a:solidFill>
                  <a:schemeClr val="accent4">
                    <a:lumMod val="60000"/>
                    <a:lumOff val="40000"/>
                  </a:schemeClr>
                </a:solidFill>
              </a:rPr>
              <a:t>young people want to be able to contribute in order to improve services for others. </a:t>
            </a:r>
          </a:p>
          <a:p>
            <a:r>
              <a:rPr lang="en-GB" sz="3400" dirty="0" smtClean="0">
                <a:solidFill>
                  <a:srgbClr val="00B0F0"/>
                </a:solidFill>
              </a:rPr>
              <a:t>provides </a:t>
            </a:r>
            <a:r>
              <a:rPr lang="en-GB" sz="3400" dirty="0">
                <a:solidFill>
                  <a:srgbClr val="00B0F0"/>
                </a:solidFill>
              </a:rPr>
              <a:t>opportunity to have fun, make new friends and bring people together to develop ideas through </a:t>
            </a:r>
            <a:r>
              <a:rPr lang="en-GB" sz="3400" dirty="0" smtClean="0">
                <a:solidFill>
                  <a:srgbClr val="00B0F0"/>
                </a:solidFill>
              </a:rPr>
              <a:t>discussion. </a:t>
            </a:r>
            <a:endParaRPr lang="en-GB" sz="3400" dirty="0">
              <a:solidFill>
                <a:srgbClr val="00B0F0"/>
              </a:solidFill>
            </a:endParaRPr>
          </a:p>
          <a:p>
            <a:endParaRPr lang="en-GB" dirty="0"/>
          </a:p>
        </p:txBody>
      </p:sp>
    </p:spTree>
    <p:extLst>
      <p:ext uri="{BB962C8B-B14F-4D97-AF65-F5344CB8AC3E}">
        <p14:creationId xmlns:p14="http://schemas.microsoft.com/office/powerpoint/2010/main" val="411598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so far…</a:t>
            </a:r>
            <a:endParaRPr lang="en-GB" dirty="0"/>
          </a:p>
        </p:txBody>
      </p:sp>
      <p:sp>
        <p:nvSpPr>
          <p:cNvPr id="3" name="Content Placeholder 2"/>
          <p:cNvSpPr>
            <a:spLocks noGrp="1"/>
          </p:cNvSpPr>
          <p:nvPr>
            <p:ph idx="1"/>
          </p:nvPr>
        </p:nvSpPr>
        <p:spPr>
          <a:xfrm>
            <a:off x="467544" y="1340768"/>
            <a:ext cx="8229600" cy="4525963"/>
          </a:xfrm>
        </p:spPr>
        <p:txBody>
          <a:bodyPr>
            <a:normAutofit fontScale="25000" lnSpcReduction="20000"/>
          </a:bodyPr>
          <a:lstStyle/>
          <a:p>
            <a:r>
              <a:rPr lang="en-GB" sz="7200" dirty="0" smtClean="0"/>
              <a:t>York </a:t>
            </a:r>
            <a:r>
              <a:rPr lang="en-GB" sz="7200" dirty="0"/>
              <a:t>University, LEGO research for young </a:t>
            </a:r>
            <a:r>
              <a:rPr lang="en-GB" sz="7200" dirty="0" smtClean="0"/>
              <a:t>people </a:t>
            </a:r>
            <a:r>
              <a:rPr lang="en-GB" sz="7200" dirty="0"/>
              <a:t>with </a:t>
            </a:r>
            <a:r>
              <a:rPr lang="en-GB" sz="7200" dirty="0" smtClean="0"/>
              <a:t>autism</a:t>
            </a:r>
            <a:r>
              <a:rPr lang="en-GB" sz="7200" dirty="0"/>
              <a:t>          </a:t>
            </a:r>
            <a:endParaRPr lang="en-GB" sz="7200" dirty="0" smtClean="0"/>
          </a:p>
          <a:p>
            <a:r>
              <a:rPr lang="en-GB" sz="7200" dirty="0" smtClean="0"/>
              <a:t>Developed</a:t>
            </a:r>
            <a:r>
              <a:rPr lang="en-GB" sz="7200" dirty="0"/>
              <a:t>, conducted research and written a report for the Bradford CCG board evaluating WRAP ( Wellness Recovery Action Planning ) project undertaken by Barnardo’s</a:t>
            </a:r>
            <a:r>
              <a:rPr lang="en-GB" sz="7200" dirty="0" smtClean="0"/>
              <a:t>.</a:t>
            </a:r>
            <a:r>
              <a:rPr lang="en-GB" sz="7200" dirty="0"/>
              <a:t>            </a:t>
            </a:r>
            <a:endParaRPr lang="en-GB" sz="7200" dirty="0" smtClean="0"/>
          </a:p>
          <a:p>
            <a:r>
              <a:rPr lang="en-GB" sz="7200" dirty="0" smtClean="0"/>
              <a:t>Participated at PREP</a:t>
            </a:r>
            <a:r>
              <a:rPr lang="en-GB" sz="7200" dirty="0"/>
              <a:t> </a:t>
            </a:r>
            <a:r>
              <a:rPr lang="en-GB" sz="7200" dirty="0" smtClean="0"/>
              <a:t>-  </a:t>
            </a:r>
            <a:r>
              <a:rPr lang="en-GB" sz="7200" dirty="0"/>
              <a:t>research conference.</a:t>
            </a:r>
          </a:p>
          <a:p>
            <a:r>
              <a:rPr lang="en-GB" sz="7200" dirty="0" smtClean="0"/>
              <a:t>Contributed </a:t>
            </a:r>
            <a:r>
              <a:rPr lang="en-GB" sz="7200" dirty="0"/>
              <a:t>to reviewing a new parenting programme – ENGAGE -  being developed by Bradford Council children’s services. </a:t>
            </a:r>
          </a:p>
          <a:p>
            <a:r>
              <a:rPr lang="en-GB" sz="7200" dirty="0" smtClean="0"/>
              <a:t>Meeting with BTHFT  - to plan how YD’s </a:t>
            </a:r>
            <a:r>
              <a:rPr lang="en-GB" sz="7200" dirty="0"/>
              <a:t>can help them structure research questionnaires for children and young people who are admitted to the wards..</a:t>
            </a:r>
          </a:p>
          <a:p>
            <a:pPr lvl="0"/>
            <a:r>
              <a:rPr lang="en-GB" sz="7200" dirty="0" smtClean="0"/>
              <a:t>Working with </a:t>
            </a:r>
            <a:r>
              <a:rPr lang="en-GB" sz="7200" dirty="0"/>
              <a:t>CAMHS around plans for transformation of services – so far working with the Eating Disorders team ( CAMHS) consultation with regard to research and developing branding for young people</a:t>
            </a:r>
            <a:r>
              <a:rPr lang="en-GB" sz="7200" dirty="0" smtClean="0"/>
              <a:t>.</a:t>
            </a:r>
            <a:endParaRPr lang="en-GB" sz="7200" dirty="0"/>
          </a:p>
          <a:p>
            <a:pPr lvl="0"/>
            <a:r>
              <a:rPr lang="en-GB" sz="7200" dirty="0" smtClean="0"/>
              <a:t>York University -TRECA </a:t>
            </a:r>
            <a:r>
              <a:rPr lang="en-GB" sz="7200" dirty="0"/>
              <a:t>study – which is being developed with the aim of increasing the numbers of children and young people who participate in health research </a:t>
            </a:r>
          </a:p>
          <a:p>
            <a:pPr lvl="0"/>
            <a:r>
              <a:rPr lang="en-GB" sz="7200" dirty="0"/>
              <a:t>There is also interest from lecturers/researchers at Leeds Beckett on working with them on developing research around children and young peoples mental health </a:t>
            </a:r>
          </a:p>
          <a:p>
            <a:endParaRPr lang="en-GB" dirty="0"/>
          </a:p>
        </p:txBody>
      </p:sp>
    </p:spTree>
    <p:extLst>
      <p:ext uri="{BB962C8B-B14F-4D97-AF65-F5344CB8AC3E}">
        <p14:creationId xmlns:p14="http://schemas.microsoft.com/office/powerpoint/2010/main" val="418010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normAutofit/>
          </a:bodyPr>
          <a:lstStyle/>
          <a:p>
            <a:endParaRPr lang="en-GB" dirty="0"/>
          </a:p>
        </p:txBody>
      </p:sp>
      <p:sp>
        <p:nvSpPr>
          <p:cNvPr id="5" name="Rounded Rectangular Callout 4"/>
          <p:cNvSpPr/>
          <p:nvPr/>
        </p:nvSpPr>
        <p:spPr>
          <a:xfrm>
            <a:off x="323528" y="1200398"/>
            <a:ext cx="3960440" cy="2952328"/>
          </a:xfrm>
          <a:prstGeom prst="wedgeRoundRectCallout">
            <a:avLst>
              <a:gd name="adj1" fmla="val -7598"/>
              <a:gd name="adj2" fmla="val 6375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en-GB" sz="1400" i="1" dirty="0" smtClean="0">
              <a:solidFill>
                <a:srgbClr val="000000"/>
              </a:solidFill>
              <a:effectLst/>
              <a:latin typeface="Arial"/>
              <a:ea typeface="Times New Roman"/>
              <a:cs typeface="Times New Roman"/>
            </a:endParaRPr>
          </a:p>
          <a:p>
            <a:pPr>
              <a:lnSpc>
                <a:spcPct val="115000"/>
              </a:lnSpc>
              <a:spcAft>
                <a:spcPts val="1000"/>
              </a:spcAft>
            </a:pPr>
            <a:r>
              <a:rPr lang="en-GB" sz="1400" i="1" dirty="0" smtClean="0">
                <a:solidFill>
                  <a:srgbClr val="000000"/>
                </a:solidFill>
                <a:effectLst/>
                <a:latin typeface="Arial"/>
                <a:ea typeface="Times New Roman"/>
                <a:cs typeface="Times New Roman"/>
              </a:rPr>
              <a:t>“</a:t>
            </a:r>
            <a:r>
              <a:rPr lang="en-GB" sz="1400" i="1" dirty="0">
                <a:solidFill>
                  <a:srgbClr val="000000"/>
                </a:solidFill>
                <a:effectLst/>
                <a:latin typeface="Arial"/>
                <a:ea typeface="Times New Roman"/>
                <a:cs typeface="Times New Roman"/>
              </a:rPr>
              <a:t>I recently visited the Young Dynamos to discuss a research study which is aiming to try and improve children and adolescents engagement with research. I was really impressed by the Group who were very welcoming, intelligent and honest in their feedback! They provided a much needed young person’s perspective on the study and I look forward to working with them again in the future” – </a:t>
            </a:r>
            <a:endParaRPr lang="en-GB" sz="1400" i="1" dirty="0" smtClean="0">
              <a:solidFill>
                <a:srgbClr val="000000"/>
              </a:solidFill>
              <a:effectLst/>
              <a:latin typeface="Arial"/>
              <a:ea typeface="Times New Roman"/>
              <a:cs typeface="Times New Roman"/>
            </a:endParaRPr>
          </a:p>
          <a:p>
            <a:pPr>
              <a:lnSpc>
                <a:spcPct val="115000"/>
              </a:lnSpc>
              <a:spcAft>
                <a:spcPts val="1000"/>
              </a:spcAft>
            </a:pPr>
            <a:r>
              <a:rPr lang="en-GB" sz="1400" i="1" dirty="0" smtClean="0">
                <a:solidFill>
                  <a:srgbClr val="000000"/>
                </a:solidFill>
                <a:effectLst/>
                <a:latin typeface="Arial"/>
                <a:ea typeface="Times New Roman"/>
                <a:cs typeface="Times New Roman"/>
              </a:rPr>
              <a:t>Dr </a:t>
            </a:r>
            <a:r>
              <a:rPr lang="en-GB" sz="1400" i="1" dirty="0">
                <a:solidFill>
                  <a:srgbClr val="000000"/>
                </a:solidFill>
                <a:effectLst/>
                <a:latin typeface="Arial"/>
                <a:ea typeface="Times New Roman"/>
                <a:cs typeface="Times New Roman"/>
              </a:rPr>
              <a:t>Rebecca Sheridan –TRECA</a:t>
            </a:r>
            <a:endParaRPr lang="en-GB" sz="1400" dirty="0">
              <a:effectLst/>
              <a:ea typeface="Times New Roman"/>
              <a:cs typeface="Times New Roman"/>
            </a:endParaRPr>
          </a:p>
          <a:p>
            <a:pPr algn="ctr">
              <a:lnSpc>
                <a:spcPct val="115000"/>
              </a:lnSpc>
              <a:spcAft>
                <a:spcPts val="1000"/>
              </a:spcAft>
            </a:pPr>
            <a:r>
              <a:rPr lang="en-GB" sz="1100" dirty="0">
                <a:effectLst/>
                <a:ea typeface="Times New Roman"/>
                <a:cs typeface="Times New Roman"/>
              </a:rPr>
              <a:t> </a:t>
            </a:r>
          </a:p>
        </p:txBody>
      </p:sp>
      <p:sp>
        <p:nvSpPr>
          <p:cNvPr id="7" name="Rounded Rectangular Callout 6"/>
          <p:cNvSpPr/>
          <p:nvPr/>
        </p:nvSpPr>
        <p:spPr>
          <a:xfrm>
            <a:off x="3891855" y="1916832"/>
            <a:ext cx="5000625" cy="3895725"/>
          </a:xfrm>
          <a:prstGeom prst="wedgeRoundRectCallout">
            <a:avLst>
              <a:gd name="adj1" fmla="val -7598"/>
              <a:gd name="adj2" fmla="val 6375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400" dirty="0">
                <a:solidFill>
                  <a:srgbClr val="558ED5"/>
                </a:solidFill>
                <a:effectLst/>
                <a:latin typeface="Arial"/>
                <a:ea typeface="Times New Roman"/>
                <a:cs typeface="Times New Roman"/>
              </a:rPr>
              <a:t>“Many thanks for having us. I would like to say what a polite, funny, insightful and respectful group of young people they are. They were immediately ready to help us, enquiring about the aim of our service and needs of the young people we’re working with.  They were creative, imaginative and quickly came up with some great names for our new team as well as a logo. Most of all, I found their youthful, positive perspective really useful and refreshing and came away very happy with the result. I look forward to working with them again”. </a:t>
            </a:r>
            <a:endParaRPr lang="en-GB" sz="1100" dirty="0">
              <a:effectLst/>
              <a:ea typeface="Times New Roman"/>
              <a:cs typeface="Times New Roman"/>
            </a:endParaRPr>
          </a:p>
          <a:p>
            <a:pPr>
              <a:lnSpc>
                <a:spcPct val="115000"/>
              </a:lnSpc>
              <a:spcAft>
                <a:spcPts val="1000"/>
              </a:spcAft>
            </a:pPr>
            <a:r>
              <a:rPr lang="en-GB" sz="1400" dirty="0">
                <a:solidFill>
                  <a:srgbClr val="558ED5"/>
                </a:solidFill>
                <a:effectLst/>
                <a:latin typeface="Arial"/>
                <a:ea typeface="Times New Roman"/>
                <a:cs typeface="Times New Roman"/>
              </a:rPr>
              <a:t>Louise Austen-Rose</a:t>
            </a:r>
            <a:endParaRPr lang="en-GB" sz="1100" dirty="0">
              <a:effectLst/>
              <a:ea typeface="Times New Roman"/>
              <a:cs typeface="Times New Roman"/>
            </a:endParaRPr>
          </a:p>
          <a:p>
            <a:pPr>
              <a:lnSpc>
                <a:spcPct val="115000"/>
              </a:lnSpc>
              <a:spcAft>
                <a:spcPts val="1000"/>
              </a:spcAft>
            </a:pPr>
            <a:r>
              <a:rPr lang="en-GB" sz="1400" dirty="0">
                <a:solidFill>
                  <a:srgbClr val="558ED5"/>
                </a:solidFill>
                <a:effectLst/>
                <a:latin typeface="Arial"/>
                <a:ea typeface="Times New Roman"/>
                <a:cs typeface="Times New Roman"/>
              </a:rPr>
              <a:t>EDT Manager</a:t>
            </a:r>
            <a:endParaRPr lang="en-GB" sz="1100" dirty="0">
              <a:effectLst/>
              <a:ea typeface="Times New Roman"/>
              <a:cs typeface="Times New Roman"/>
            </a:endParaRPr>
          </a:p>
          <a:p>
            <a:pPr algn="ctr">
              <a:lnSpc>
                <a:spcPct val="115000"/>
              </a:lnSpc>
              <a:spcAft>
                <a:spcPts val="1000"/>
              </a:spcAft>
            </a:pPr>
            <a:r>
              <a:rPr lang="en-GB" sz="1100" dirty="0">
                <a:effectLst/>
                <a:ea typeface="Times New Roman"/>
                <a:cs typeface="Times New Roman"/>
              </a:rPr>
              <a:t> </a:t>
            </a:r>
          </a:p>
        </p:txBody>
      </p:sp>
    </p:spTree>
    <p:extLst>
      <p:ext uri="{BB962C8B-B14F-4D97-AF65-F5344CB8AC3E}">
        <p14:creationId xmlns:p14="http://schemas.microsoft.com/office/powerpoint/2010/main" val="319695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79512" y="188640"/>
            <a:ext cx="5256584" cy="4392488"/>
          </a:xfrm>
          <a:prstGeom prst="wedgeRoundRectCallout">
            <a:avLst>
              <a:gd name="adj1" fmla="val -7598"/>
              <a:gd name="adj2" fmla="val 6375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400" i="1" dirty="0">
                <a:solidFill>
                  <a:schemeClr val="accent4">
                    <a:lumMod val="75000"/>
                  </a:schemeClr>
                </a:solidFill>
              </a:rPr>
              <a:t>“I first met the Young Dynamos at the Putting Research into Evidence &amp; Practice (PREP) conference last year where the group gave an engaging and uplifting presentation on their involvement in research. Together with a colleague, I visited the group to give an overview of the research we do as part of the Born in Bradford Project. In the discussions that followed, the group demonstrated an impressive and critical awareness of many key issues in research such as ensuring confidentiality of participants and the need for non-burdensome data collection. Not only did the group give us many helpful suggestions for engaging particular groups in research e.g. fathers, but also some very interesting ideas for further research projects - some that we had never thought of before! We admired the group's enthusiasm, astuteness and passion for research and are excited to see such a talented, dynamic and budding young group of researchers in our community.”</a:t>
            </a:r>
            <a:endParaRPr lang="en-GB" sz="1400" dirty="0">
              <a:solidFill>
                <a:schemeClr val="accent4">
                  <a:lumMod val="75000"/>
                </a:schemeClr>
              </a:solidFill>
            </a:endParaRPr>
          </a:p>
          <a:p>
            <a:r>
              <a:rPr lang="en-GB" sz="1400" dirty="0" err="1">
                <a:solidFill>
                  <a:schemeClr val="accent4">
                    <a:lumMod val="75000"/>
                  </a:schemeClr>
                </a:solidFill>
              </a:rPr>
              <a:t>Nimarta</a:t>
            </a:r>
            <a:r>
              <a:rPr lang="en-GB" sz="1400" dirty="0">
                <a:solidFill>
                  <a:schemeClr val="accent4">
                    <a:lumMod val="75000"/>
                  </a:schemeClr>
                </a:solidFill>
              </a:rPr>
              <a:t> </a:t>
            </a:r>
            <a:r>
              <a:rPr lang="en-GB" sz="1400" dirty="0" err="1">
                <a:solidFill>
                  <a:schemeClr val="accent4">
                    <a:lumMod val="75000"/>
                  </a:schemeClr>
                </a:solidFill>
              </a:rPr>
              <a:t>Dharni</a:t>
            </a:r>
            <a:r>
              <a:rPr lang="en-GB" sz="1400" dirty="0">
                <a:solidFill>
                  <a:schemeClr val="accent4">
                    <a:lumMod val="75000"/>
                  </a:schemeClr>
                </a:solidFill>
              </a:rPr>
              <a:t> </a:t>
            </a:r>
            <a:endParaRPr lang="en-GB" sz="1400" dirty="0">
              <a:solidFill>
                <a:schemeClr val="accent4">
                  <a:lumMod val="75000"/>
                </a:schemeClr>
              </a:solidFill>
              <a:effectLst/>
              <a:ea typeface="Times New Roman"/>
              <a:cs typeface="Times New Roman"/>
            </a:endParaRPr>
          </a:p>
        </p:txBody>
      </p:sp>
      <p:sp>
        <p:nvSpPr>
          <p:cNvPr id="5" name="Content Placeholder 4"/>
          <p:cNvSpPr>
            <a:spLocks noGrp="1"/>
          </p:cNvSpPr>
          <p:nvPr>
            <p:ph idx="1"/>
          </p:nvPr>
        </p:nvSpPr>
        <p:spPr>
          <a:xfrm>
            <a:off x="5148064" y="1988840"/>
            <a:ext cx="3826768" cy="3866728"/>
          </a:xfrm>
          <a:prstGeom prst="wedgeRoundRectCallout">
            <a:avLst>
              <a:gd name="adj1" fmla="val 2901"/>
              <a:gd name="adj2" fmla="val 6196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buNone/>
            </a:pPr>
            <a:r>
              <a:rPr lang="en-GB" sz="1400" b="1" dirty="0">
                <a:solidFill>
                  <a:schemeClr val="accent4">
                    <a:lumMod val="75000"/>
                  </a:schemeClr>
                </a:solidFill>
              </a:rPr>
              <a:t>Researchers from University of York re LEGO Research </a:t>
            </a:r>
            <a:endParaRPr lang="en-GB" sz="1400" dirty="0">
              <a:solidFill>
                <a:schemeClr val="accent4">
                  <a:lumMod val="75000"/>
                </a:schemeClr>
              </a:solidFill>
            </a:endParaRPr>
          </a:p>
          <a:p>
            <a:pPr marL="0" indent="0">
              <a:buNone/>
            </a:pPr>
            <a:r>
              <a:rPr lang="en-GB" sz="1400" i="1" dirty="0">
                <a:solidFill>
                  <a:schemeClr val="accent4">
                    <a:lumMod val="75000"/>
                  </a:schemeClr>
                </a:solidFill>
              </a:rPr>
              <a:t>“I wanted to formally say thank you for inviting Dani and I to attend the YDRG meeting last week.  </a:t>
            </a:r>
            <a:endParaRPr lang="en-GB" sz="1400" dirty="0">
              <a:solidFill>
                <a:schemeClr val="accent4">
                  <a:lumMod val="75000"/>
                </a:schemeClr>
              </a:solidFill>
            </a:endParaRPr>
          </a:p>
          <a:p>
            <a:pPr marL="0" indent="0">
              <a:buNone/>
            </a:pPr>
            <a:r>
              <a:rPr lang="en-GB" sz="1400" i="1" dirty="0">
                <a:solidFill>
                  <a:schemeClr val="accent4">
                    <a:lumMod val="75000"/>
                  </a:schemeClr>
                </a:solidFill>
              </a:rPr>
              <a:t>Dani and I were really impressed with how engaged and interested the group members were in discussing the LEGO therapy study and they asked some really great questions so please pass on another huge thanks from us to the group when you meet with them again this week. </a:t>
            </a:r>
            <a:endParaRPr lang="en-GB" sz="1400" dirty="0">
              <a:solidFill>
                <a:schemeClr val="accent4">
                  <a:lumMod val="75000"/>
                </a:schemeClr>
              </a:solidFill>
            </a:endParaRPr>
          </a:p>
          <a:p>
            <a:pPr algn="ctr">
              <a:lnSpc>
                <a:spcPct val="115000"/>
              </a:lnSpc>
              <a:spcAft>
                <a:spcPts val="1000"/>
              </a:spcAft>
            </a:pPr>
            <a:r>
              <a:rPr lang="en-GB" sz="1100" dirty="0">
                <a:effectLst/>
                <a:ea typeface="Times New Roman"/>
                <a:cs typeface="Times New Roman"/>
              </a:rPr>
              <a:t> </a:t>
            </a:r>
          </a:p>
        </p:txBody>
      </p:sp>
    </p:spTree>
    <p:extLst>
      <p:ext uri="{BB962C8B-B14F-4D97-AF65-F5344CB8AC3E}">
        <p14:creationId xmlns:p14="http://schemas.microsoft.com/office/powerpoint/2010/main" val="318681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03260" y="1412776"/>
            <a:ext cx="5904656"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100" b="0" i="0" u="none" strike="noStrike" cap="none" normalizeH="0" baseline="0" dirty="0" smtClean="0">
                <a:ln>
                  <a:noFill/>
                </a:ln>
                <a:solidFill>
                  <a:schemeClr val="tx1"/>
                </a:solidFill>
                <a:effectLst/>
                <a:latin typeface="Times New Roman" pitchFamily="18" charset="0"/>
                <a:cs typeface="Arial" pitchFamily="34" charset="0"/>
              </a:rPr>
              <a:t> </a:t>
            </a:r>
            <a:endParaRPr lang="en-GB" altLang="en-US" sz="1100" dirty="0">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1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altLang="en-US" sz="3200" b="0" i="0" u="none" strike="noStrike" cap="none" normalizeH="0" baseline="0" dirty="0" smtClean="0">
                <a:ln>
                  <a:noFill/>
                </a:ln>
                <a:solidFill>
                  <a:schemeClr val="tx1"/>
                </a:solidFill>
                <a:effectLst/>
                <a:latin typeface="Calibri" pitchFamily="34" charset="0"/>
                <a:cs typeface="Arial" pitchFamily="34" charset="0"/>
              </a:rPr>
              <a:t>follow us on:</a:t>
            </a:r>
          </a:p>
          <a:p>
            <a:pPr marL="0" marR="0" lvl="0" indent="0" algn="l" defTabSz="914400" rtl="0" eaLnBrk="1" fontAlgn="base" latinLnBrk="0" hangingPunct="1">
              <a:lnSpc>
                <a:spcPct val="100000"/>
              </a:lnSpc>
              <a:spcBef>
                <a:spcPct val="0"/>
              </a:spcBef>
              <a:spcAft>
                <a:spcPts val="1000"/>
              </a:spcAft>
              <a:buClrTx/>
              <a:buSzTx/>
              <a:buFontTx/>
              <a:buNone/>
              <a:tabLst/>
            </a:pPr>
            <a:endParaRPr lang="en-GB" altLang="en-US" sz="3200"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GB" altLang="en-US" sz="3200"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GB" altLang="en-US" sz="3200"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32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altLang="en-US" sz="3200" b="1" i="0" u="none" strike="noStrike" cap="none" normalizeH="0" baseline="0" dirty="0" smtClean="0">
                <a:ln>
                  <a:noFill/>
                </a:ln>
                <a:solidFill>
                  <a:srgbClr val="000000"/>
                </a:solidFill>
                <a:effectLst/>
                <a:latin typeface="Calibri" pitchFamily="34" charset="0"/>
                <a:cs typeface="Arial" pitchFamily="34" charset="0"/>
              </a:rPr>
              <a:t>@</a:t>
            </a:r>
            <a:r>
              <a:rPr kumimoji="0" lang="en-GB" altLang="en-US" sz="3200" b="1" i="0" u="none" strike="noStrike" cap="none" normalizeH="0" baseline="0" dirty="0" err="1" smtClean="0">
                <a:ln>
                  <a:noFill/>
                </a:ln>
                <a:solidFill>
                  <a:srgbClr val="000000"/>
                </a:solidFill>
                <a:effectLst/>
                <a:latin typeface="Calibri" pitchFamily="34" charset="0"/>
                <a:cs typeface="Arial" pitchFamily="34" charset="0"/>
              </a:rPr>
              <a:t>youngdynamos</a:t>
            </a:r>
            <a:endParaRPr kumimoji="0" lang="en-GB" altLang="en-US" sz="3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7"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351" y="2132856"/>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4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a6456bd-dfb9-4e31-ab62-52dbdedb1b77">SJ4V57URNYWD-2023-68</_dlc_DocId>
    <_dlc_DocIdUrl xmlns="9a6456bd-dfb9-4e31-ab62-52dbdedb1b77">
      <Url>http://connect.bdct.local/communications/_layouts/DocIdRedir.aspx?ID=SJ4V57URNYWD-2023-68</Url>
      <Description>SJ4V57URNYWD-2023-68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A585D6D1521C546AA6586012DF6EA6C" ma:contentTypeVersion="0" ma:contentTypeDescription="Create a new document." ma:contentTypeScope="" ma:versionID="17d9533dfdd678b6115782d0661b7e66">
  <xsd:schema xmlns:xsd="http://www.w3.org/2001/XMLSchema" xmlns:xs="http://www.w3.org/2001/XMLSchema" xmlns:p="http://schemas.microsoft.com/office/2006/metadata/properties" xmlns:ns2="9a6456bd-dfb9-4e31-ab62-52dbdedb1b77" targetNamespace="http://schemas.microsoft.com/office/2006/metadata/properties" ma:root="true" ma:fieldsID="6c9a68b560ea23b8069003ae92914ca0" ns2:_="">
    <xsd:import namespace="9a6456bd-dfb9-4e31-ab62-52dbdedb1b7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6bd-dfb9-4e31-ab62-52dbdedb1b7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8EEBB6-E236-4AEB-B0CE-F26A4BF68B72}">
  <ds:schemaRefs>
    <ds:schemaRef ds:uri="http://purl.org/dc/dcmitype/"/>
    <ds:schemaRef ds:uri="http://purl.org/dc/elements/1.1/"/>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9a6456bd-dfb9-4e31-ab62-52dbdedb1b77"/>
  </ds:schemaRefs>
</ds:datastoreItem>
</file>

<file path=customXml/itemProps2.xml><?xml version="1.0" encoding="utf-8"?>
<ds:datastoreItem xmlns:ds="http://schemas.openxmlformats.org/officeDocument/2006/customXml" ds:itemID="{86E8B534-A6C1-41A0-B339-875ED2A6F2EF}">
  <ds:schemaRefs>
    <ds:schemaRef ds:uri="http://schemas.microsoft.com/sharepoint/events"/>
  </ds:schemaRefs>
</ds:datastoreItem>
</file>

<file path=customXml/itemProps3.xml><?xml version="1.0" encoding="utf-8"?>
<ds:datastoreItem xmlns:ds="http://schemas.openxmlformats.org/officeDocument/2006/customXml" ds:itemID="{C659730F-068C-4AB5-B0F1-D0A6F26CB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456bd-dfb9-4e31-ab62-52dbdedb1b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0CE3357-9454-4431-ACA5-BBC50AB8B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384</TotalTime>
  <Words>497</Words>
  <Application>Microsoft Office PowerPoint</Application>
  <PresentationFormat>On-screen Show (4:3)</PresentationFormat>
  <Paragraphs>41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Research in Partnership Working with Children and Young People   Catherine Wright CAHPR CPD Event April 2017  </vt:lpstr>
      <vt:lpstr>Who are YD?</vt:lpstr>
      <vt:lpstr>Why involve young people?</vt:lpstr>
      <vt:lpstr>Work so far…</vt:lpstr>
      <vt:lpstr>Feedback…</vt:lpstr>
      <vt:lpstr>PowerPoint Presentation</vt:lpstr>
      <vt:lpstr>PowerPoint Presentation</vt:lpstr>
    </vt:vector>
  </TitlesOfParts>
  <Company>Bradford District Care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McLaughlin</dc:creator>
  <cp:lastModifiedBy>Alison Bruce</cp:lastModifiedBy>
  <cp:revision>11</cp:revision>
  <dcterms:created xsi:type="dcterms:W3CDTF">2017-02-16T17:04:24Z</dcterms:created>
  <dcterms:modified xsi:type="dcterms:W3CDTF">2017-04-04T15:28:55Z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0x0101008A585D6D1521C546AA6586012DF6EA6C</vt:lpwstr>
  </property>
  <property fmtid="{D5CDD505-2E9C-101B-9397-08002B2CF9AE}" pid="3" name="_dlc_DocIdItemGuid">
    <vt:lpwstr>a6be57b0-0e38-4922-b047-cde902000d8d</vt:lpwstr>
  </property>
</Properties>
</file>