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6" r:id="rId7"/>
    <p:sldId id="264" r:id="rId8"/>
    <p:sldId id="276" r:id="rId9"/>
    <p:sldId id="262" r:id="rId10"/>
    <p:sldId id="263" r:id="rId11"/>
    <p:sldId id="261" r:id="rId12"/>
    <p:sldId id="275" r:id="rId13"/>
    <p:sldId id="268" r:id="rId14"/>
    <p:sldId id="267" r:id="rId15"/>
    <p:sldId id="269" r:id="rId16"/>
    <p:sldId id="271" r:id="rId17"/>
    <p:sldId id="270" r:id="rId18"/>
    <p:sldId id="272" r:id="rId19"/>
    <p:sldId id="273" r:id="rId20"/>
    <p:sldId id="277"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EFFE93-0CBA-4698-8B9F-FBB051D90F9B}" type="datetimeFigureOut">
              <a:rPr lang="en-GB" smtClean="0"/>
              <a:t>29/06/2017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FFE93-0CBA-4698-8B9F-FBB051D90F9B}"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FFE93-0CBA-4698-8B9F-FBB051D90F9B}"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FFE93-0CBA-4698-8B9F-FBB051D90F9B}"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EFFE93-0CBA-4698-8B9F-FBB051D90F9B}"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EFFE93-0CBA-4698-8B9F-FBB051D90F9B}"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EFFE93-0CBA-4698-8B9F-FBB051D90F9B}" type="datetimeFigureOut">
              <a:rPr lang="en-GB" smtClean="0"/>
              <a:t>29/06/2017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EFFE93-0CBA-4698-8B9F-FBB051D90F9B}" type="datetimeFigureOut">
              <a:rPr lang="en-GB" smtClean="0"/>
              <a:t>29/06/2017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FFE93-0CBA-4698-8B9F-FBB051D90F9B}" type="datetimeFigureOut">
              <a:rPr lang="en-GB" smtClean="0"/>
              <a:t>29/06/2017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EFFE93-0CBA-4698-8B9F-FBB051D90F9B}"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E564D6-719B-410A-B4C0-AB13550C252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EFFE93-0CBA-4698-8B9F-FBB051D90F9B}"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A3E564D6-719B-410A-B4C0-AB13550C2527}"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EFFE93-0CBA-4698-8B9F-FBB051D90F9B}" type="datetimeFigureOut">
              <a:rPr lang="en-GB" smtClean="0"/>
              <a:t>29/06/2017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E564D6-719B-410A-B4C0-AB13550C2527}"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l.beardon@shu.ac.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2856"/>
            <a:ext cx="7851648" cy="1828800"/>
          </a:xfrm>
        </p:spPr>
        <p:txBody>
          <a:bodyPr>
            <a:normAutofit fontScale="90000"/>
          </a:bodyPr>
          <a:lstStyle/>
          <a:p>
            <a:r>
              <a:rPr lang="en-GB" dirty="0" smtClean="0"/>
              <a:t>How can unhappy autistic children be supported</a:t>
            </a:r>
            <a:br>
              <a:rPr lang="en-GB" dirty="0" smtClean="0"/>
            </a:br>
            <a:r>
              <a:rPr lang="en-GB" dirty="0" smtClean="0"/>
              <a:t>to become happy autistic adults?</a:t>
            </a:r>
            <a:endParaRPr lang="en-GB" dirty="0"/>
          </a:p>
        </p:txBody>
      </p:sp>
      <p:sp>
        <p:nvSpPr>
          <p:cNvPr id="3" name="Subtitle 2"/>
          <p:cNvSpPr>
            <a:spLocks noGrp="1"/>
          </p:cNvSpPr>
          <p:nvPr>
            <p:ph type="subTitle" idx="1"/>
          </p:nvPr>
        </p:nvSpPr>
        <p:spPr>
          <a:xfrm>
            <a:off x="611560" y="4293096"/>
            <a:ext cx="7854696" cy="1752600"/>
          </a:xfrm>
        </p:spPr>
        <p:txBody>
          <a:bodyPr>
            <a:normAutofit fontScale="92500" lnSpcReduction="10000"/>
          </a:bodyPr>
          <a:lstStyle/>
          <a:p>
            <a:endParaRPr lang="en-US" i="1" dirty="0" smtClean="0"/>
          </a:p>
          <a:p>
            <a:r>
              <a:rPr lang="en-US" i="1" dirty="0" smtClean="0"/>
              <a:t>Dr Luke Beardon</a:t>
            </a:r>
          </a:p>
          <a:p>
            <a:r>
              <a:rPr lang="en-US" i="1" dirty="0" smtClean="0"/>
              <a:t>The Autism Centre</a:t>
            </a:r>
          </a:p>
          <a:p>
            <a:r>
              <a:rPr lang="en-US" i="1" dirty="0" smtClean="0"/>
              <a:t>Sheffield Hallam University</a:t>
            </a:r>
          </a:p>
          <a:p>
            <a:endParaRPr lang="en-GB" dirty="0"/>
          </a:p>
        </p:txBody>
      </p:sp>
    </p:spTree>
    <p:extLst>
      <p:ext uri="{BB962C8B-B14F-4D97-AF65-F5344CB8AC3E}">
        <p14:creationId xmlns:p14="http://schemas.microsoft.com/office/powerpoint/2010/main" val="298391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Better definition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i="1" dirty="0"/>
              <a:t>Autistic individuals share a neurological type, which is qualitatively different to that of non-autistics, and which will necessarily impact, both positively and negatively, on aspects of their thinking and learning; sensory processing; social relational experiences; and communicative style, abilities and preferences. An autistic person’s experience of and ability to be successful in the world, will be dependent on the closeness of compatibility, between their individual profile of skills and requirements and their physical and social environment. Levels of sensitivity to environmental factors vary between individuals, and within the same individual over time, so that the presentation of autism is ever changing. A person’s neurological type, however, remains constant, and being autistic is a lifelong </a:t>
            </a:r>
            <a:r>
              <a:rPr lang="en-GB" i="1" dirty="0" smtClean="0"/>
              <a:t>identity</a:t>
            </a:r>
            <a:endParaRPr lang="en-GB" dirty="0" smtClean="0"/>
          </a:p>
          <a:p>
            <a:pPr marL="0" indent="0" algn="r">
              <a:buNone/>
            </a:pPr>
            <a:r>
              <a:rPr lang="en-US" dirty="0" smtClean="0"/>
              <a:t>Julia Leatherland</a:t>
            </a:r>
            <a:endParaRPr lang="en-GB" dirty="0"/>
          </a:p>
        </p:txBody>
      </p:sp>
    </p:spTree>
    <p:extLst>
      <p:ext uri="{BB962C8B-B14F-4D97-AF65-F5344CB8AC3E}">
        <p14:creationId xmlns:p14="http://schemas.microsoft.com/office/powerpoint/2010/main" val="66344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 communication</a:t>
            </a:r>
            <a:endParaRPr lang="en-GB" dirty="0"/>
          </a:p>
        </p:txBody>
      </p:sp>
      <p:sp>
        <p:nvSpPr>
          <p:cNvPr id="3" name="Content Placeholder 2"/>
          <p:cNvSpPr>
            <a:spLocks noGrp="1"/>
          </p:cNvSpPr>
          <p:nvPr>
            <p:ph idx="1"/>
          </p:nvPr>
        </p:nvSpPr>
        <p:spPr/>
        <p:txBody>
          <a:bodyPr>
            <a:normAutofit fontScale="62500" lnSpcReduction="20000"/>
          </a:bodyPr>
          <a:lstStyle/>
          <a:p>
            <a:r>
              <a:rPr lang="en-US" sz="3200" dirty="0" smtClean="0"/>
              <a:t>Prepare the child for being autistic and to understand what this means in a positive way (which means identifying at an early age)</a:t>
            </a:r>
          </a:p>
          <a:p>
            <a:r>
              <a:rPr lang="en-US" sz="3200" dirty="0" smtClean="0"/>
              <a:t>Conceptual language is problematic so:</a:t>
            </a:r>
          </a:p>
          <a:p>
            <a:pPr marL="514350" indent="-514350">
              <a:buFont typeface="+mj-lt"/>
              <a:buAutoNum type="arabicPeriod"/>
            </a:pPr>
            <a:r>
              <a:rPr lang="en-US" sz="3200" i="1" dirty="0" smtClean="0"/>
              <a:t>use games to develop understanding</a:t>
            </a:r>
          </a:p>
          <a:p>
            <a:pPr marL="514350" indent="-514350">
              <a:buFont typeface="+mj-lt"/>
              <a:buAutoNum type="arabicPeriod"/>
            </a:pPr>
            <a:r>
              <a:rPr lang="en-US" sz="3200" i="1" dirty="0" smtClean="0"/>
              <a:t>identify how to label emotional states - alexithymia may be more common than you think</a:t>
            </a:r>
          </a:p>
          <a:p>
            <a:pPr marL="514350" indent="-514350">
              <a:buFont typeface="+mj-lt"/>
              <a:buAutoNum type="arabicPeriod"/>
            </a:pPr>
            <a:r>
              <a:rPr lang="en-US" sz="3200" i="1" dirty="0" smtClean="0"/>
              <a:t>never assume that the autistic child comprehends without checking</a:t>
            </a:r>
          </a:p>
          <a:p>
            <a:pPr marL="0" indent="0">
              <a:buNone/>
            </a:pPr>
            <a:endParaRPr lang="en-US" sz="3200" dirty="0"/>
          </a:p>
          <a:p>
            <a:pPr marL="0" indent="0">
              <a:buNone/>
            </a:pPr>
            <a:r>
              <a:rPr lang="en-US" sz="3200" b="1" i="1" u="sng" dirty="0" smtClean="0"/>
              <a:t>Shared communication is absolutely critical</a:t>
            </a:r>
            <a:endParaRPr lang="en-US" sz="3200" dirty="0" smtClean="0"/>
          </a:p>
          <a:p>
            <a:pPr marL="0" indent="0">
              <a:buNone/>
            </a:pPr>
            <a:endParaRPr lang="en-US" sz="3200" dirty="0"/>
          </a:p>
          <a:p>
            <a:r>
              <a:rPr lang="en-US" sz="3200" dirty="0" smtClean="0"/>
              <a:t>face to face isn't always best</a:t>
            </a:r>
          </a:p>
          <a:p>
            <a:r>
              <a:rPr lang="en-US" sz="3200" dirty="0" smtClean="0"/>
              <a:t>information is more important than chatting</a:t>
            </a:r>
          </a:p>
          <a:p>
            <a:r>
              <a:rPr lang="en-US" sz="3200" dirty="0" smtClean="0"/>
              <a:t>diaries, </a:t>
            </a:r>
            <a:r>
              <a:rPr lang="en-US" sz="3200" dirty="0" err="1" smtClean="0"/>
              <a:t>Mr</a:t>
            </a:r>
            <a:r>
              <a:rPr lang="en-US" sz="3200" dirty="0" smtClean="0"/>
              <a:t> Men/Little Miss, emoticons</a:t>
            </a:r>
          </a:p>
          <a:p>
            <a:endParaRPr lang="en-GB" dirty="0"/>
          </a:p>
        </p:txBody>
      </p:sp>
    </p:spTree>
    <p:extLst>
      <p:ext uri="{BB962C8B-B14F-4D97-AF65-F5344CB8AC3E}">
        <p14:creationId xmlns:p14="http://schemas.microsoft.com/office/powerpoint/2010/main" val="69778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Conceptual Communication</a:t>
            </a:r>
            <a:endParaRPr lang="en-GB" dirty="0"/>
          </a:p>
        </p:txBody>
      </p:sp>
      <p:sp>
        <p:nvSpPr>
          <p:cNvPr id="3" name="Content Placeholder 2"/>
          <p:cNvSpPr>
            <a:spLocks noGrp="1"/>
          </p:cNvSpPr>
          <p:nvPr>
            <p:ph idx="1"/>
          </p:nvPr>
        </p:nvSpPr>
        <p:spPr>
          <a:xfrm>
            <a:off x="467544" y="2348880"/>
            <a:ext cx="8229600" cy="4389120"/>
          </a:xfrm>
        </p:spPr>
        <p:txBody>
          <a:bodyPr/>
          <a:lstStyle/>
          <a:p>
            <a:r>
              <a:rPr lang="en-US" dirty="0" smtClean="0"/>
              <a:t>within a </a:t>
            </a:r>
            <a:r>
              <a:rPr lang="en-US" dirty="0" err="1" smtClean="0"/>
              <a:t>logological</a:t>
            </a:r>
            <a:r>
              <a:rPr lang="en-US" dirty="0" smtClean="0"/>
              <a:t> paradigm </a:t>
            </a:r>
            <a:r>
              <a:rPr lang="en-US" dirty="0" err="1" smtClean="0"/>
              <a:t>subdermatoglyphic</a:t>
            </a:r>
            <a:r>
              <a:rPr lang="en-US" dirty="0" smtClean="0"/>
              <a:t> is my </a:t>
            </a:r>
            <a:r>
              <a:rPr lang="en-US" dirty="0" err="1" smtClean="0"/>
              <a:t>favourite</a:t>
            </a:r>
            <a:r>
              <a:rPr lang="en-US" dirty="0" smtClean="0"/>
              <a:t> isogram...</a:t>
            </a:r>
          </a:p>
          <a:p>
            <a:endParaRPr lang="en-US" dirty="0"/>
          </a:p>
          <a:p>
            <a:pPr marL="0" indent="0" algn="ctr">
              <a:buNone/>
            </a:pPr>
            <a:r>
              <a:rPr lang="en-US" sz="4800" b="1" dirty="0" smtClean="0">
                <a:effectLst>
                  <a:outerShdw blurRad="38100" dist="38100" dir="2700000" algn="tl">
                    <a:srgbClr val="000000">
                      <a:alpha val="43137"/>
                    </a:srgbClr>
                  </a:outerShdw>
                </a:effectLst>
              </a:rPr>
              <a:t>WHAT IS YOURS???</a:t>
            </a:r>
            <a:endParaRPr lang="en-GB"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662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Four - the golden equation</a:t>
            </a:r>
            <a:endParaRPr lang="en-GB" dirty="0"/>
          </a:p>
        </p:txBody>
      </p:sp>
      <p:sp>
        <p:nvSpPr>
          <p:cNvPr id="3" name="Content Placeholder 2"/>
          <p:cNvSpPr>
            <a:spLocks noGrp="1"/>
          </p:cNvSpPr>
          <p:nvPr>
            <p:ph idx="1"/>
          </p:nvPr>
        </p:nvSpPr>
        <p:spPr>
          <a:xfrm>
            <a:off x="467544" y="2468880"/>
            <a:ext cx="8229600" cy="4389120"/>
          </a:xfrm>
        </p:spPr>
        <p:txBody>
          <a:bodyPr>
            <a:normAutofit lnSpcReduction="10000"/>
          </a:bodyPr>
          <a:lstStyle/>
          <a:p>
            <a:pPr marL="0" indent="0" algn="ctr">
              <a:buNone/>
            </a:pPr>
            <a:r>
              <a:rPr lang="en-US" sz="3600" b="1" dirty="0" smtClean="0"/>
              <a:t>Autism + the environment = outcome</a:t>
            </a:r>
          </a:p>
          <a:p>
            <a:pPr marL="0" indent="0" algn="ctr">
              <a:buNone/>
            </a:pPr>
            <a:endParaRPr lang="en-US" dirty="0"/>
          </a:p>
          <a:p>
            <a:pPr marL="0" indent="0" algn="ctr">
              <a:buNone/>
            </a:pPr>
            <a:r>
              <a:rPr lang="en-US" b="1" i="1" dirty="0" smtClean="0">
                <a:effectLst>
                  <a:outerShdw blurRad="38100" dist="38100" dir="2700000" algn="tl">
                    <a:srgbClr val="000000">
                      <a:alpha val="43137"/>
                    </a:srgbClr>
                  </a:outerShdw>
                </a:effectLst>
              </a:rPr>
              <a:t>You cannot change someone being autistic but you </a:t>
            </a:r>
            <a:r>
              <a:rPr lang="en-US" b="1" i="1" u="sng" dirty="0" smtClean="0">
                <a:effectLst>
                  <a:outerShdw blurRad="38100" dist="38100" dir="2700000" algn="tl">
                    <a:srgbClr val="000000">
                      <a:alpha val="43137"/>
                    </a:srgbClr>
                  </a:outerShdw>
                </a:effectLst>
              </a:rPr>
              <a:t>CAN</a:t>
            </a:r>
            <a:r>
              <a:rPr lang="en-US" b="1" i="1" dirty="0" smtClean="0">
                <a:effectLst>
                  <a:outerShdw blurRad="38100" dist="38100" dir="2700000" algn="tl">
                    <a:srgbClr val="000000">
                      <a:alpha val="43137"/>
                    </a:srgbClr>
                  </a:outerShdw>
                </a:effectLst>
              </a:rPr>
              <a:t> change the environment in which the child/adult is in. </a:t>
            </a:r>
          </a:p>
          <a:p>
            <a:pPr marL="0" indent="0" algn="ctr">
              <a:buNone/>
            </a:pPr>
            <a:endParaRPr lang="en-US" b="1" i="1" dirty="0">
              <a:effectLst>
                <a:outerShdw blurRad="38100" dist="38100" dir="2700000" algn="tl">
                  <a:srgbClr val="000000">
                    <a:alpha val="43137"/>
                  </a:srgbClr>
                </a:outerShdw>
              </a:effectLst>
            </a:endParaRPr>
          </a:p>
          <a:p>
            <a:r>
              <a:rPr lang="en-US" dirty="0" smtClean="0"/>
              <a:t>Trying to squash an autistic peg into a PNT shaped environment a) won't ever work, b) really hurts, and   c) wrecks both the autistic peg and the PNT shaped environment</a:t>
            </a:r>
          </a:p>
        </p:txBody>
      </p:sp>
    </p:spTree>
    <p:extLst>
      <p:ext uri="{BB962C8B-B14F-4D97-AF65-F5344CB8AC3E}">
        <p14:creationId xmlns:p14="http://schemas.microsoft.com/office/powerpoint/2010/main" val="273279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Five - Friends/Social</a:t>
            </a:r>
            <a:endParaRPr lang="en-GB" dirty="0"/>
          </a:p>
        </p:txBody>
      </p:sp>
      <p:sp>
        <p:nvSpPr>
          <p:cNvPr id="3" name="Content Placeholder 2"/>
          <p:cNvSpPr>
            <a:spLocks noGrp="1"/>
          </p:cNvSpPr>
          <p:nvPr>
            <p:ph idx="1"/>
          </p:nvPr>
        </p:nvSpPr>
        <p:spPr/>
        <p:txBody>
          <a:bodyPr/>
          <a:lstStyle/>
          <a:p>
            <a:r>
              <a:rPr lang="en-US" dirty="0" smtClean="0"/>
              <a:t>friendship and/or social time may well be different compared to the PNT</a:t>
            </a:r>
          </a:p>
          <a:p>
            <a:r>
              <a:rPr lang="en-US" dirty="0"/>
              <a:t>a</a:t>
            </a:r>
            <a:r>
              <a:rPr lang="en-US" dirty="0" smtClean="0"/>
              <a:t>n autistic sociality should be perfectly acceptable</a:t>
            </a:r>
          </a:p>
          <a:p>
            <a:r>
              <a:rPr lang="en-US" dirty="0" smtClean="0"/>
              <a:t>reduce pressure to conform to PNT sociality</a:t>
            </a:r>
          </a:p>
          <a:p>
            <a:r>
              <a:rPr lang="en-US" dirty="0" smtClean="0"/>
              <a:t>being on your own is not the same as feeling lonely</a:t>
            </a:r>
          </a:p>
          <a:p>
            <a:r>
              <a:rPr lang="en-US" dirty="0" smtClean="0"/>
              <a:t>playing online is not the devilry that some people make it out to be</a:t>
            </a:r>
          </a:p>
          <a:p>
            <a:r>
              <a:rPr lang="en-US" dirty="0" smtClean="0"/>
              <a:t>recognise the strain of social occasions and make allowances </a:t>
            </a:r>
            <a:endParaRPr lang="en-GB" dirty="0"/>
          </a:p>
        </p:txBody>
      </p:sp>
    </p:spTree>
    <p:extLst>
      <p:ext uri="{BB962C8B-B14F-4D97-AF65-F5344CB8AC3E}">
        <p14:creationId xmlns:p14="http://schemas.microsoft.com/office/powerpoint/2010/main" val="307623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Six - it's all about anxiety</a:t>
            </a:r>
            <a:endParaRPr lang="en-GB" dirty="0"/>
          </a:p>
        </p:txBody>
      </p:sp>
      <p:sp>
        <p:nvSpPr>
          <p:cNvPr id="3" name="Content Placeholder 2"/>
          <p:cNvSpPr>
            <a:spLocks noGrp="1"/>
          </p:cNvSpPr>
          <p:nvPr>
            <p:ph idx="1"/>
          </p:nvPr>
        </p:nvSpPr>
        <p:spPr/>
        <p:txBody>
          <a:bodyPr/>
          <a:lstStyle/>
          <a:p>
            <a:r>
              <a:rPr lang="en-US" dirty="0" smtClean="0"/>
              <a:t>the first goal in any interaction is 'have I done all I can to reduce anxiety?'</a:t>
            </a:r>
          </a:p>
          <a:p>
            <a:r>
              <a:rPr lang="en-US" dirty="0" smtClean="0"/>
              <a:t>a ruling to always take into account: </a:t>
            </a:r>
          </a:p>
          <a:p>
            <a:endParaRPr lang="en-US" dirty="0"/>
          </a:p>
          <a:p>
            <a:pPr marL="0" indent="0" algn="ctr">
              <a:buNone/>
            </a:pPr>
            <a:r>
              <a:rPr lang="en-US" sz="3600" b="1" i="1" dirty="0" smtClean="0">
                <a:effectLst>
                  <a:outerShdw blurRad="38100" dist="38100" dir="2700000" algn="tl">
                    <a:srgbClr val="000000">
                      <a:alpha val="43137"/>
                    </a:srgbClr>
                  </a:outerShdw>
                </a:effectLst>
              </a:rPr>
              <a:t>What are you doing...</a:t>
            </a:r>
          </a:p>
          <a:p>
            <a:pPr marL="0" indent="0" algn="ctr">
              <a:buNone/>
            </a:pPr>
            <a:r>
              <a:rPr lang="en-US" sz="3600" b="1" i="1" dirty="0" smtClean="0">
                <a:effectLst>
                  <a:outerShdw blurRad="38100" dist="38100" dir="2700000" algn="tl">
                    <a:srgbClr val="000000">
                      <a:alpha val="43137"/>
                    </a:srgbClr>
                  </a:outerShdw>
                </a:effectLst>
              </a:rPr>
              <a:t>and why are you doing it?</a:t>
            </a:r>
            <a:endParaRPr lang="en-GB" sz="36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7784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parents - your autistic child is autistic - so parenting will by definition have to differ in many ways compared to parenting a PNT</a:t>
            </a:r>
          </a:p>
          <a:p>
            <a:r>
              <a:rPr lang="en-US" dirty="0" smtClean="0"/>
              <a:t>teachers - </a:t>
            </a:r>
            <a:r>
              <a:rPr lang="en-US" dirty="0"/>
              <a:t>your autistic child is autistic - so </a:t>
            </a:r>
            <a:r>
              <a:rPr lang="en-US" dirty="0" smtClean="0"/>
              <a:t>teaching </a:t>
            </a:r>
            <a:r>
              <a:rPr lang="en-US" dirty="0"/>
              <a:t>will by definition have to differ in many ways compared to </a:t>
            </a:r>
            <a:r>
              <a:rPr lang="en-US" dirty="0" smtClean="0"/>
              <a:t>teaching </a:t>
            </a:r>
            <a:r>
              <a:rPr lang="en-US" dirty="0"/>
              <a:t>a </a:t>
            </a:r>
            <a:r>
              <a:rPr lang="en-US" dirty="0" smtClean="0"/>
              <a:t>PNT</a:t>
            </a:r>
          </a:p>
          <a:p>
            <a:r>
              <a:rPr lang="en-US" dirty="0" smtClean="0"/>
              <a:t>partners - </a:t>
            </a:r>
            <a:r>
              <a:rPr lang="en-US" dirty="0"/>
              <a:t>your autistic </a:t>
            </a:r>
            <a:r>
              <a:rPr lang="en-US" dirty="0" smtClean="0"/>
              <a:t>partner </a:t>
            </a:r>
            <a:r>
              <a:rPr lang="en-US" dirty="0"/>
              <a:t>is autistic - so </a:t>
            </a:r>
            <a:r>
              <a:rPr lang="en-US" dirty="0" smtClean="0"/>
              <a:t>relationships </a:t>
            </a:r>
            <a:r>
              <a:rPr lang="en-US" dirty="0"/>
              <a:t>will by definition have to differ in many ways compared to </a:t>
            </a:r>
            <a:r>
              <a:rPr lang="en-US" dirty="0" smtClean="0"/>
              <a:t>having a relationship with </a:t>
            </a:r>
            <a:r>
              <a:rPr lang="en-US" dirty="0"/>
              <a:t>a </a:t>
            </a:r>
            <a:r>
              <a:rPr lang="en-US" dirty="0" smtClean="0"/>
              <a:t>PNT</a:t>
            </a:r>
          </a:p>
          <a:p>
            <a:r>
              <a:rPr lang="en-US" dirty="0" smtClean="0"/>
              <a:t>employers - </a:t>
            </a:r>
            <a:r>
              <a:rPr lang="en-US" dirty="0"/>
              <a:t>your autistic </a:t>
            </a:r>
            <a:r>
              <a:rPr lang="en-US" dirty="0" smtClean="0"/>
              <a:t>employee </a:t>
            </a:r>
            <a:r>
              <a:rPr lang="en-US" dirty="0"/>
              <a:t>is autistic - so </a:t>
            </a:r>
            <a:r>
              <a:rPr lang="en-US" dirty="0" smtClean="0"/>
              <a:t>managing </a:t>
            </a:r>
            <a:r>
              <a:rPr lang="en-US" dirty="0"/>
              <a:t>will by definition have to differ in many ways compared to </a:t>
            </a:r>
            <a:r>
              <a:rPr lang="en-US" dirty="0" smtClean="0"/>
              <a:t>managing </a:t>
            </a:r>
            <a:r>
              <a:rPr lang="en-US" dirty="0"/>
              <a:t>a PNT</a:t>
            </a:r>
            <a:endParaRPr lang="en-GB" dirty="0"/>
          </a:p>
        </p:txBody>
      </p:sp>
    </p:spTree>
    <p:extLst>
      <p:ext uri="{BB962C8B-B14F-4D97-AF65-F5344CB8AC3E}">
        <p14:creationId xmlns:p14="http://schemas.microsoft.com/office/powerpoint/2010/main" val="248250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Seven - it's life, Jim, </a:t>
            </a:r>
            <a:br>
              <a:rPr lang="en-US" dirty="0" smtClean="0"/>
            </a:br>
            <a:r>
              <a:rPr lang="en-US" dirty="0" smtClean="0"/>
              <a:t>but not as you know it</a:t>
            </a:r>
            <a:endParaRPr lang="en-GB" dirty="0"/>
          </a:p>
        </p:txBody>
      </p:sp>
      <p:sp>
        <p:nvSpPr>
          <p:cNvPr id="3" name="Content Placeholder 2"/>
          <p:cNvSpPr>
            <a:spLocks noGrp="1"/>
          </p:cNvSpPr>
          <p:nvPr>
            <p:ph idx="1"/>
          </p:nvPr>
        </p:nvSpPr>
        <p:spPr/>
        <p:txBody>
          <a:bodyPr/>
          <a:lstStyle/>
          <a:p>
            <a:r>
              <a:rPr lang="en-US" dirty="0" smtClean="0"/>
              <a:t>looking at life through the autism lens</a:t>
            </a:r>
          </a:p>
          <a:p>
            <a:r>
              <a:rPr lang="en-US" dirty="0" smtClean="0"/>
              <a:t>masking is very real - what you see is not what you get</a:t>
            </a:r>
          </a:p>
          <a:p>
            <a:r>
              <a:rPr lang="en-US" dirty="0" smtClean="0"/>
              <a:t>when autistic people (or parents of autistic children) tell you something, try and listen; </a:t>
            </a:r>
            <a:r>
              <a:rPr lang="en-US" dirty="0"/>
              <a:t>i</a:t>
            </a:r>
            <a:r>
              <a:rPr lang="en-US" dirty="0" smtClean="0"/>
              <a:t>t's all about acceptance, not </a:t>
            </a:r>
            <a:r>
              <a:rPr lang="en-US" i="1" dirty="0" smtClean="0"/>
              <a:t>necessarily</a:t>
            </a:r>
            <a:r>
              <a:rPr lang="en-US" dirty="0" smtClean="0"/>
              <a:t> about understanding</a:t>
            </a:r>
          </a:p>
          <a:p>
            <a:r>
              <a:rPr lang="en-US" dirty="0" smtClean="0"/>
              <a:t>however - always striving to understand is of great benefit</a:t>
            </a:r>
          </a:p>
          <a:p>
            <a:r>
              <a:rPr lang="en-US" dirty="0" smtClean="0"/>
              <a:t>if I had my way every professional would have to take a good academic course before being exposed to the autistic population</a:t>
            </a:r>
          </a:p>
          <a:p>
            <a:endParaRPr lang="en-GB" dirty="0"/>
          </a:p>
        </p:txBody>
      </p:sp>
    </p:spTree>
    <p:extLst>
      <p:ext uri="{BB962C8B-B14F-4D97-AF65-F5344CB8AC3E}">
        <p14:creationId xmlns:p14="http://schemas.microsoft.com/office/powerpoint/2010/main" val="4163027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Eight - teaching a sense of self</a:t>
            </a:r>
            <a:endParaRPr lang="en-GB" dirty="0"/>
          </a:p>
        </p:txBody>
      </p:sp>
      <p:sp>
        <p:nvSpPr>
          <p:cNvPr id="3" name="Content Placeholder 2"/>
          <p:cNvSpPr>
            <a:spLocks noGrp="1"/>
          </p:cNvSpPr>
          <p:nvPr>
            <p:ph idx="1"/>
          </p:nvPr>
        </p:nvSpPr>
        <p:spPr/>
        <p:txBody>
          <a:bodyPr>
            <a:normAutofit fontScale="92500"/>
          </a:bodyPr>
          <a:lstStyle/>
          <a:p>
            <a:r>
              <a:rPr lang="en-US" dirty="0" smtClean="0"/>
              <a:t>teach the autistic child about what it means to be autistic</a:t>
            </a:r>
          </a:p>
          <a:p>
            <a:r>
              <a:rPr lang="en-US" dirty="0" smtClean="0"/>
              <a:t>design a bespoke set of parameters against which once can judge self and make decisions</a:t>
            </a:r>
          </a:p>
          <a:p>
            <a:r>
              <a:rPr lang="en-US" dirty="0" smtClean="0"/>
              <a:t>it is not helpful to compare yourself to the PNT</a:t>
            </a:r>
          </a:p>
          <a:p>
            <a:r>
              <a:rPr lang="en-US" dirty="0" smtClean="0"/>
              <a:t>but it is equally (or even more) unhelpful to compare yourself to other autistic individuals</a:t>
            </a:r>
          </a:p>
          <a:p>
            <a:r>
              <a:rPr lang="en-US" dirty="0" smtClean="0"/>
              <a:t>avoid grading autism in terms of </a:t>
            </a:r>
            <a:r>
              <a:rPr lang="en-US" smtClean="0"/>
              <a:t>being 'severe</a:t>
            </a:r>
            <a:r>
              <a:rPr lang="en-US"/>
              <a:t>'</a:t>
            </a:r>
            <a:r>
              <a:rPr lang="en-US" smtClean="0"/>
              <a:t> </a:t>
            </a:r>
            <a:r>
              <a:rPr lang="en-US" dirty="0" smtClean="0"/>
              <a:t>(which is horrible) or even 'mild' (which is even worse)</a:t>
            </a:r>
          </a:p>
          <a:p>
            <a:r>
              <a:rPr lang="en-US" dirty="0" smtClean="0"/>
              <a:t>having one trusted person in life is better than 99 vaguely trustworthy people</a:t>
            </a:r>
            <a:endParaRPr lang="en-GB" dirty="0"/>
          </a:p>
        </p:txBody>
      </p:sp>
    </p:spTree>
    <p:extLst>
      <p:ext uri="{BB962C8B-B14F-4D97-AF65-F5344CB8AC3E}">
        <p14:creationId xmlns:p14="http://schemas.microsoft.com/office/powerpoint/2010/main" val="1415537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Nine - global stability</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effective communication</a:t>
            </a:r>
          </a:p>
          <a:p>
            <a:r>
              <a:rPr lang="en-US" dirty="0" smtClean="0"/>
              <a:t>understanding self</a:t>
            </a:r>
          </a:p>
          <a:p>
            <a:r>
              <a:rPr lang="en-US" dirty="0" smtClean="0"/>
              <a:t>understanding others</a:t>
            </a:r>
          </a:p>
          <a:p>
            <a:r>
              <a:rPr lang="en-US" dirty="0" smtClean="0"/>
              <a:t>understanding the environment - rules and regulations</a:t>
            </a:r>
          </a:p>
          <a:p>
            <a:r>
              <a:rPr lang="en-US" dirty="0" smtClean="0"/>
              <a:t>understanding what is expected of me</a:t>
            </a:r>
          </a:p>
          <a:p>
            <a:r>
              <a:rPr lang="en-US" dirty="0" smtClean="0"/>
              <a:t>being able to comfortably process the sensory environment</a:t>
            </a:r>
          </a:p>
          <a:p>
            <a:r>
              <a:rPr lang="en-US" dirty="0" smtClean="0"/>
              <a:t>having expectations met</a:t>
            </a:r>
          </a:p>
          <a:p>
            <a:r>
              <a:rPr lang="en-US" dirty="0" smtClean="0"/>
              <a:t>knowing how to engage with my environment and having an escape clause wherever possible</a:t>
            </a:r>
          </a:p>
          <a:p>
            <a:r>
              <a:rPr lang="en-US" dirty="0" smtClean="0"/>
              <a:t>being effective with contingency plans so the unexpected becomes the expected</a:t>
            </a:r>
            <a:endParaRPr lang="en-GB" dirty="0"/>
          </a:p>
        </p:txBody>
      </p:sp>
    </p:spTree>
    <p:extLst>
      <p:ext uri="{BB962C8B-B14F-4D97-AF65-F5344CB8AC3E}">
        <p14:creationId xmlns:p14="http://schemas.microsoft.com/office/powerpoint/2010/main" val="373729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Rules</a:t>
            </a:r>
            <a:endParaRPr lang="en-GB" dirty="0"/>
          </a:p>
        </p:txBody>
      </p:sp>
      <p:sp>
        <p:nvSpPr>
          <p:cNvPr id="2" name="Content Placeholder 1"/>
          <p:cNvSpPr>
            <a:spLocks noGrp="1"/>
          </p:cNvSpPr>
          <p:nvPr>
            <p:ph idx="1"/>
          </p:nvPr>
        </p:nvSpPr>
        <p:spPr/>
        <p:txBody>
          <a:bodyPr/>
          <a:lstStyle/>
          <a:p>
            <a:r>
              <a:rPr lang="en-US" dirty="0" smtClean="0"/>
              <a:t>Yes, you can record this but please don't make the recording public in any way</a:t>
            </a:r>
          </a:p>
          <a:p>
            <a:r>
              <a:rPr lang="en-US" dirty="0" smtClean="0"/>
              <a:t>Yes, you can take pictures of slides</a:t>
            </a:r>
          </a:p>
          <a:p>
            <a:r>
              <a:rPr lang="en-US" dirty="0" smtClean="0"/>
              <a:t>Yes, you can tweet throughout should you wish to do so</a:t>
            </a:r>
          </a:p>
          <a:p>
            <a:r>
              <a:rPr lang="en-US" dirty="0" smtClean="0"/>
              <a:t>My Twitter is @</a:t>
            </a:r>
            <a:r>
              <a:rPr lang="en-US" dirty="0" err="1" smtClean="0"/>
              <a:t>sheffieldluke</a:t>
            </a:r>
            <a:endParaRPr lang="en-US" dirty="0" smtClean="0"/>
          </a:p>
          <a:p>
            <a:r>
              <a:rPr lang="en-US" dirty="0" smtClean="0"/>
              <a:t>If you catch me and want to talk I am interested in autism, triathlons, cooking, and the smell of my dog</a:t>
            </a:r>
            <a:endParaRPr lang="en-GB" dirty="0"/>
          </a:p>
        </p:txBody>
      </p:sp>
    </p:spTree>
    <p:extLst>
      <p:ext uri="{BB962C8B-B14F-4D97-AF65-F5344CB8AC3E}">
        <p14:creationId xmlns:p14="http://schemas.microsoft.com/office/powerpoint/2010/main" val="3595423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pPr algn="ctr"/>
            <a:r>
              <a:rPr lang="en-US" dirty="0" smtClean="0"/>
              <a:t>Last but not least </a:t>
            </a:r>
            <a:br>
              <a:rPr lang="en-US" dirty="0" smtClean="0"/>
            </a:br>
            <a:r>
              <a:rPr lang="en-US" dirty="0" smtClean="0"/>
              <a:t>(and to take us to 21 slides)</a:t>
            </a:r>
            <a:endParaRPr lang="en-GB" dirty="0"/>
          </a:p>
        </p:txBody>
      </p:sp>
      <p:sp>
        <p:nvSpPr>
          <p:cNvPr id="3" name="Content Placeholder 2"/>
          <p:cNvSpPr>
            <a:spLocks noGrp="1"/>
          </p:cNvSpPr>
          <p:nvPr>
            <p:ph idx="1"/>
          </p:nvPr>
        </p:nvSpPr>
        <p:spPr>
          <a:xfrm>
            <a:off x="467544" y="2468880"/>
            <a:ext cx="8229600" cy="4389120"/>
          </a:xfrm>
        </p:spPr>
        <p:txBody>
          <a:bodyPr/>
          <a:lstStyle/>
          <a:p>
            <a:pPr marL="0" lvl="1" indent="0" algn="ctr">
              <a:buClr>
                <a:schemeClr val="accent3"/>
              </a:buClr>
              <a:buSzPct val="95000"/>
              <a:buNone/>
            </a:pPr>
            <a:r>
              <a:rPr lang="en-US" sz="3600" i="1" dirty="0">
                <a:effectLst>
                  <a:outerShdw blurRad="38100" dist="38100" dir="2700000" algn="tl">
                    <a:srgbClr val="000000">
                      <a:alpha val="43137"/>
                    </a:srgbClr>
                  </a:outerShdw>
                </a:effectLst>
              </a:rPr>
              <a:t>The privilege of being oneself is a gift many take for granted, but for someone with autism, being allowed to be oneself is the greatest and rarest gift of all - Alyssa </a:t>
            </a:r>
            <a:r>
              <a:rPr lang="en-US" sz="3600" i="1" dirty="0" err="1">
                <a:effectLst>
                  <a:outerShdw blurRad="38100" dist="38100" dir="2700000" algn="tl">
                    <a:srgbClr val="000000">
                      <a:alpha val="43137"/>
                    </a:srgbClr>
                  </a:outerShdw>
                </a:effectLst>
              </a:rPr>
              <a:t>Aleksanian</a:t>
            </a:r>
            <a:r>
              <a:rPr lang="en-US" sz="3600" i="1" dirty="0">
                <a:effectLst>
                  <a:outerShdw blurRad="38100" dist="38100" dir="2700000" algn="tl">
                    <a:srgbClr val="000000">
                      <a:alpha val="43137"/>
                    </a:srgbClr>
                  </a:outerShdw>
                </a:effectLst>
              </a:rPr>
              <a:t>, 2016</a:t>
            </a:r>
          </a:p>
          <a:p>
            <a:pPr marL="0" indent="0" algn="ctr">
              <a:buNone/>
            </a:pPr>
            <a:endParaRPr lang="en-GB" dirty="0"/>
          </a:p>
        </p:txBody>
      </p:sp>
    </p:spTree>
    <p:extLst>
      <p:ext uri="{BB962C8B-B14F-4D97-AF65-F5344CB8AC3E}">
        <p14:creationId xmlns:p14="http://schemas.microsoft.com/office/powerpoint/2010/main" val="3292751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Contact Information</a:t>
            </a:r>
            <a:endParaRPr lang="en-GB" dirty="0"/>
          </a:p>
        </p:txBody>
      </p:sp>
      <p:sp>
        <p:nvSpPr>
          <p:cNvPr id="3" name="Subtitle 2"/>
          <p:cNvSpPr>
            <a:spLocks noGrp="1"/>
          </p:cNvSpPr>
          <p:nvPr>
            <p:ph type="subTitle" idx="1"/>
          </p:nvPr>
        </p:nvSpPr>
        <p:spPr/>
        <p:txBody>
          <a:bodyPr/>
          <a:lstStyle/>
          <a:p>
            <a:r>
              <a:rPr lang="en-US" dirty="0" smtClean="0">
                <a:hlinkClick r:id="rId2"/>
              </a:rPr>
              <a:t>l.beardon@shu.ac.uk</a:t>
            </a:r>
            <a:endParaRPr lang="en-US" dirty="0" smtClean="0"/>
          </a:p>
          <a:p>
            <a:r>
              <a:rPr lang="en-US" dirty="0" smtClean="0"/>
              <a:t>@</a:t>
            </a:r>
            <a:r>
              <a:rPr lang="en-US" dirty="0" err="1" smtClean="0"/>
              <a:t>sheffieldluke</a:t>
            </a:r>
            <a:endParaRPr lang="en-US" dirty="0" smtClean="0"/>
          </a:p>
          <a:p>
            <a:r>
              <a:rPr lang="en-US" dirty="0" smtClean="0"/>
              <a:t>0114 225 4548</a:t>
            </a:r>
            <a:endParaRPr lang="en-GB" dirty="0"/>
          </a:p>
        </p:txBody>
      </p:sp>
    </p:spTree>
    <p:extLst>
      <p:ext uri="{BB962C8B-B14F-4D97-AF65-F5344CB8AC3E}">
        <p14:creationId xmlns:p14="http://schemas.microsoft.com/office/powerpoint/2010/main" val="126714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Positionality</a:t>
            </a:r>
            <a:endParaRPr lang="en-GB" dirty="0"/>
          </a:p>
        </p:txBody>
      </p:sp>
      <p:sp>
        <p:nvSpPr>
          <p:cNvPr id="3" name="Content Placeholder 2"/>
          <p:cNvSpPr>
            <a:spLocks noGrp="1"/>
          </p:cNvSpPr>
          <p:nvPr>
            <p:ph idx="1"/>
          </p:nvPr>
        </p:nvSpPr>
        <p:spPr/>
        <p:txBody>
          <a:bodyPr>
            <a:normAutofit fontScale="85000" lnSpcReduction="20000"/>
          </a:bodyPr>
          <a:lstStyle/>
          <a:p>
            <a:pPr>
              <a:buFont typeface="Wingdings 2" panose="05020102010507070707" pitchFamily="18" charset="2"/>
              <a:buChar char=""/>
            </a:pPr>
            <a:r>
              <a:rPr lang="en-US" dirty="0" smtClean="0"/>
              <a:t>Senior Lecturer in Autism, SHU</a:t>
            </a:r>
          </a:p>
          <a:p>
            <a:pPr>
              <a:buFont typeface="Wingdings 2" panose="05020102010507070707" pitchFamily="18" charset="2"/>
              <a:buChar char=""/>
            </a:pPr>
            <a:r>
              <a:rPr lang="en-US" dirty="0" smtClean="0"/>
              <a:t>'Practice based academic'</a:t>
            </a:r>
          </a:p>
          <a:p>
            <a:pPr>
              <a:buFont typeface="Wingdings 2" panose="05020102010507070707" pitchFamily="18" charset="2"/>
              <a:buChar char=""/>
            </a:pPr>
            <a:r>
              <a:rPr lang="en-US" dirty="0" smtClean="0"/>
              <a:t>Decades of working in the autism field</a:t>
            </a:r>
          </a:p>
          <a:p>
            <a:pPr>
              <a:buFont typeface="Wingdings 2" panose="05020102010507070707" pitchFamily="18" charset="2"/>
              <a:buChar char=""/>
            </a:pPr>
            <a:r>
              <a:rPr lang="en-US" dirty="0" smtClean="0"/>
              <a:t>Range of research interests</a:t>
            </a:r>
          </a:p>
          <a:p>
            <a:pPr>
              <a:buFont typeface="Wingdings 2" panose="05020102010507070707" pitchFamily="18" charset="2"/>
              <a:buChar char=""/>
            </a:pPr>
            <a:r>
              <a:rPr lang="en-US" dirty="0" smtClean="0"/>
              <a:t>History of being a hands on practitioner in many different settings</a:t>
            </a:r>
          </a:p>
          <a:p>
            <a:pPr>
              <a:buFont typeface="Wingdings 2" panose="05020102010507070707" pitchFamily="18" charset="2"/>
              <a:buChar char=""/>
            </a:pPr>
            <a:r>
              <a:rPr lang="en-US" dirty="0" smtClean="0"/>
              <a:t>Course leader Post Graduate Certificate in Autism/Asperger Syndrome (with the NAS)</a:t>
            </a:r>
          </a:p>
          <a:p>
            <a:pPr>
              <a:buFont typeface="Wingdings 2" panose="05020102010507070707" pitchFamily="18" charset="2"/>
              <a:buChar char=""/>
            </a:pPr>
            <a:r>
              <a:rPr lang="en-US" dirty="0" smtClean="0"/>
              <a:t>Not a clinician - rather than having clinical training my skill set comes from academic pursuits juxtaposed with hands on experience in autism-specific roles (I have worked in 'autism only' contexts for well over 20 years)</a:t>
            </a:r>
          </a:p>
          <a:p>
            <a:pPr>
              <a:buFont typeface="Wingdings 2" panose="05020102010507070707" pitchFamily="18" charset="2"/>
              <a:buChar char=""/>
            </a:pPr>
            <a:r>
              <a:rPr lang="en-US" dirty="0" smtClean="0"/>
              <a:t>Knowledge base from research, consultancy, and experience - most of all, from autistic individuals and families</a:t>
            </a:r>
            <a:endParaRPr lang="en-GB" dirty="0"/>
          </a:p>
        </p:txBody>
      </p:sp>
      <p:sp>
        <p:nvSpPr>
          <p:cNvPr id="4" name="Slide Number Placeholder 3"/>
          <p:cNvSpPr>
            <a:spLocks noGrp="1"/>
          </p:cNvSpPr>
          <p:nvPr>
            <p:ph type="sldNum" sz="quarter" idx="12"/>
          </p:nvPr>
        </p:nvSpPr>
        <p:spPr/>
        <p:txBody>
          <a:bodyPr/>
          <a:lstStyle/>
          <a:p>
            <a:fld id="{DCF0D740-F93C-4B30-B101-A8F8E33BFD02}" type="slidenum">
              <a:rPr lang="en-GB" smtClean="0"/>
              <a:t>3</a:t>
            </a:fld>
            <a:endParaRPr lang="en-GB" dirty="0"/>
          </a:p>
        </p:txBody>
      </p:sp>
    </p:spTree>
    <p:extLst>
      <p:ext uri="{BB962C8B-B14F-4D97-AF65-F5344CB8AC3E}">
        <p14:creationId xmlns:p14="http://schemas.microsoft.com/office/powerpoint/2010/main" val="3815572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268760"/>
            <a:ext cx="7848872" cy="4524315"/>
          </a:xfrm>
          <a:prstGeom prst="rect">
            <a:avLst/>
          </a:prstGeom>
          <a:noFill/>
        </p:spPr>
        <p:txBody>
          <a:bodyPr wrap="square" rtlCol="0">
            <a:spAutoFit/>
          </a:bodyPr>
          <a:lstStyle/>
          <a:p>
            <a:pPr algn="ctr"/>
            <a:r>
              <a:rPr lang="en-US" sz="4800" dirty="0" smtClean="0"/>
              <a:t>My nine guidelines for achieving the goal of happy autistic adults. Please note - I am referring to autism only, i.e. not autism with co-morbid intellectual disability</a:t>
            </a:r>
            <a:endParaRPr lang="en-GB" sz="4800" dirty="0"/>
          </a:p>
        </p:txBody>
      </p:sp>
    </p:spTree>
    <p:extLst>
      <p:ext uri="{BB962C8B-B14F-4D97-AF65-F5344CB8AC3E}">
        <p14:creationId xmlns:p14="http://schemas.microsoft.com/office/powerpoint/2010/main" val="372423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pPr algn="ctr"/>
            <a:r>
              <a:rPr lang="en-US" dirty="0" smtClean="0"/>
              <a:t>One - a paradigm shift in understanding autism</a:t>
            </a:r>
            <a:endParaRPr lang="en-GB" dirty="0"/>
          </a:p>
        </p:txBody>
      </p:sp>
      <p:sp>
        <p:nvSpPr>
          <p:cNvPr id="3" name="Content Placeholder 2"/>
          <p:cNvSpPr>
            <a:spLocks noGrp="1"/>
          </p:cNvSpPr>
          <p:nvPr>
            <p:ph idx="1"/>
          </p:nvPr>
        </p:nvSpPr>
        <p:spPr>
          <a:xfrm>
            <a:off x="467544" y="2497918"/>
            <a:ext cx="8229600" cy="4389120"/>
          </a:xfrm>
        </p:spPr>
        <p:txBody>
          <a:bodyPr/>
          <a:lstStyle/>
          <a:p>
            <a:r>
              <a:rPr lang="en-US" dirty="0" smtClean="0"/>
              <a:t>Challenge why autism is in DSM and ICD</a:t>
            </a:r>
          </a:p>
          <a:p>
            <a:r>
              <a:rPr lang="en-US" dirty="0" smtClean="0"/>
              <a:t>Identification not diagnosis - and get it done sooner rather than later</a:t>
            </a:r>
          </a:p>
          <a:p>
            <a:r>
              <a:rPr lang="en-US" dirty="0" smtClean="0"/>
              <a:t>De-</a:t>
            </a:r>
            <a:r>
              <a:rPr lang="en-US" dirty="0" err="1" smtClean="0"/>
              <a:t>medicalise</a:t>
            </a:r>
            <a:r>
              <a:rPr lang="en-US" dirty="0" smtClean="0"/>
              <a:t> autism</a:t>
            </a:r>
          </a:p>
          <a:p>
            <a:r>
              <a:rPr lang="en-US" dirty="0" smtClean="0"/>
              <a:t>Create happy parents</a:t>
            </a:r>
          </a:p>
          <a:p>
            <a:r>
              <a:rPr lang="en-US" dirty="0" smtClean="0"/>
              <a:t>Honesty - no crystal balls! Professionals, please note: </a:t>
            </a:r>
            <a:r>
              <a:rPr lang="en-US" b="1" i="1" dirty="0" smtClean="0">
                <a:effectLst>
                  <a:outerShdw blurRad="38100" dist="38100" dir="2700000" algn="tl">
                    <a:srgbClr val="000000">
                      <a:alpha val="43137"/>
                    </a:srgbClr>
                  </a:outerShdw>
                </a:effectLst>
              </a:rPr>
              <a:t>you categorically cannot know what the future holds for the child </a:t>
            </a:r>
            <a:endParaRPr lang="en-US" b="1" dirty="0" smtClean="0">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285614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476672"/>
            <a:ext cx="8229600" cy="1143000"/>
          </a:xfrm>
        </p:spPr>
        <p:txBody>
          <a:bodyPr/>
          <a:lstStyle/>
          <a:p>
            <a:pPr algn="ctr"/>
            <a:r>
              <a:rPr lang="en-US" dirty="0" smtClean="0"/>
              <a:t>Two - stop comparing</a:t>
            </a:r>
            <a:endParaRPr lang="en-GB" dirty="0"/>
          </a:p>
        </p:txBody>
      </p:sp>
      <p:sp>
        <p:nvSpPr>
          <p:cNvPr id="3" name="Content Placeholder 2"/>
          <p:cNvSpPr>
            <a:spLocks noGrp="1"/>
          </p:cNvSpPr>
          <p:nvPr>
            <p:ph idx="1"/>
          </p:nvPr>
        </p:nvSpPr>
        <p:spPr>
          <a:xfrm>
            <a:off x="493204" y="1628800"/>
            <a:ext cx="8229600" cy="4389120"/>
          </a:xfrm>
        </p:spPr>
        <p:txBody>
          <a:bodyPr>
            <a:normAutofit fontScale="92500"/>
          </a:bodyPr>
          <a:lstStyle/>
          <a:p>
            <a:r>
              <a:rPr lang="en-US" dirty="0" smtClean="0"/>
              <a:t>PNT (predominant neurotype) are hugely impaired in autistic social skills</a:t>
            </a:r>
          </a:p>
          <a:p>
            <a:r>
              <a:rPr lang="en-US" dirty="0" smtClean="0"/>
              <a:t>PNT are hugely impaired in autistic communication</a:t>
            </a:r>
          </a:p>
          <a:p>
            <a:r>
              <a:rPr lang="en-US" dirty="0" smtClean="0"/>
              <a:t>PNT are hugely impaired in autistic empathy</a:t>
            </a:r>
          </a:p>
          <a:p>
            <a:r>
              <a:rPr lang="en-US" dirty="0" smtClean="0"/>
              <a:t>PNT are hugely impaired in understanding autistic sensory experience</a:t>
            </a:r>
          </a:p>
          <a:p>
            <a:r>
              <a:rPr lang="en-US" dirty="0" smtClean="0"/>
              <a:t>PNT are hugely impaired in seeing the wonderful details</a:t>
            </a:r>
          </a:p>
          <a:p>
            <a:r>
              <a:rPr lang="en-US" dirty="0" smtClean="0"/>
              <a:t>PNT are hugely impaired in having passionate interests</a:t>
            </a:r>
          </a:p>
          <a:p>
            <a:r>
              <a:rPr lang="en-US" dirty="0" smtClean="0"/>
              <a:t>PNT are renowned for having limited sensory experiences</a:t>
            </a:r>
          </a:p>
        </p:txBody>
      </p:sp>
      <p:sp>
        <p:nvSpPr>
          <p:cNvPr id="4" name="TextBox 3"/>
          <p:cNvSpPr txBox="1"/>
          <p:nvPr/>
        </p:nvSpPr>
        <p:spPr>
          <a:xfrm>
            <a:off x="1547664" y="5530006"/>
            <a:ext cx="6120680" cy="923330"/>
          </a:xfrm>
          <a:prstGeom prst="rect">
            <a:avLst/>
          </a:prstGeom>
          <a:noFill/>
        </p:spPr>
        <p:txBody>
          <a:bodyPr wrap="square" rtlCol="0">
            <a:spAutoFit/>
          </a:bodyPr>
          <a:lstStyle/>
          <a:p>
            <a:pPr algn="ctr"/>
            <a:r>
              <a:rPr lang="en-US" b="1" i="1" dirty="0" smtClean="0">
                <a:effectLst>
                  <a:outerShdw blurRad="38100" dist="38100" dir="2700000" algn="tl">
                    <a:srgbClr val="000000">
                      <a:alpha val="43137"/>
                    </a:srgbClr>
                  </a:outerShdw>
                </a:effectLst>
              </a:rPr>
              <a:t>The PNT are extremely impaired autistics, just as autistics might be fairly poor at being non-autistics, despite trying really hard</a:t>
            </a:r>
            <a:endParaRPr lang="en-GB"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836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GB" dirty="0" smtClean="0"/>
              <a:t>People with Autism cannot... </a:t>
            </a:r>
            <a:endParaRPr lang="en-GB" dirty="0"/>
          </a:p>
        </p:txBody>
      </p:sp>
      <p:sp>
        <p:nvSpPr>
          <p:cNvPr id="3" name="Content Placeholder 2"/>
          <p:cNvSpPr>
            <a:spLocks noGrp="1"/>
          </p:cNvSpPr>
          <p:nvPr>
            <p:ph sz="quarter" idx="2"/>
          </p:nvPr>
        </p:nvSpPr>
        <p:spPr/>
        <p:txBody>
          <a:bodyPr numCol="2">
            <a:noAutofit/>
          </a:bodyPr>
          <a:lstStyle/>
          <a:p>
            <a:pPr>
              <a:buFont typeface="Wingdings 2" panose="05020102010507070707" pitchFamily="18" charset="2"/>
              <a:buChar char="³"/>
              <a:defRPr/>
            </a:pPr>
            <a:r>
              <a:rPr lang="en-GB" sz="2400" dirty="0" smtClean="0"/>
              <a:t>look at you in the eye</a:t>
            </a:r>
          </a:p>
          <a:p>
            <a:pPr>
              <a:buFont typeface="Wingdings 2" panose="05020102010507070707" pitchFamily="18" charset="2"/>
              <a:buChar char="³"/>
              <a:defRPr/>
            </a:pPr>
            <a:r>
              <a:rPr lang="en-GB" sz="2400" dirty="0" smtClean="0"/>
              <a:t>have friends</a:t>
            </a:r>
          </a:p>
          <a:p>
            <a:pPr>
              <a:buFont typeface="Wingdings 2" panose="05020102010507070707" pitchFamily="18" charset="2"/>
              <a:buChar char="³"/>
              <a:defRPr/>
            </a:pPr>
            <a:r>
              <a:rPr lang="en-GB" sz="2400" dirty="0" smtClean="0"/>
              <a:t>be sociable</a:t>
            </a:r>
          </a:p>
          <a:p>
            <a:pPr>
              <a:buFont typeface="Wingdings 2" panose="05020102010507070707" pitchFamily="18" charset="2"/>
              <a:buChar char="³"/>
              <a:defRPr/>
            </a:pPr>
            <a:r>
              <a:rPr lang="en-GB" sz="2400" dirty="0" smtClean="0"/>
              <a:t>get married and have children</a:t>
            </a:r>
          </a:p>
          <a:p>
            <a:pPr>
              <a:buFont typeface="Wingdings 2" panose="05020102010507070707" pitchFamily="18" charset="2"/>
              <a:buChar char="³"/>
              <a:defRPr/>
            </a:pPr>
            <a:r>
              <a:rPr lang="en-GB" sz="2400" dirty="0" smtClean="0"/>
              <a:t>walk properly</a:t>
            </a:r>
          </a:p>
        </p:txBody>
      </p:sp>
      <p:sp>
        <p:nvSpPr>
          <p:cNvPr id="7" name="Content Placeholder 6"/>
          <p:cNvSpPr>
            <a:spLocks noGrp="1"/>
          </p:cNvSpPr>
          <p:nvPr>
            <p:ph sz="quarter" idx="4"/>
          </p:nvPr>
        </p:nvSpPr>
        <p:spPr/>
        <p:txBody>
          <a:bodyPr/>
          <a:lstStyle/>
          <a:p>
            <a:pPr>
              <a:buFont typeface="Wingdings 2" panose="05020102010507070707" pitchFamily="18" charset="2"/>
              <a:buChar char="³"/>
              <a:defRPr/>
            </a:pPr>
            <a:r>
              <a:rPr lang="en-GB" sz="2400" dirty="0"/>
              <a:t>get a job</a:t>
            </a:r>
          </a:p>
          <a:p>
            <a:pPr>
              <a:buFont typeface="Wingdings 2" panose="05020102010507070707" pitchFamily="18" charset="2"/>
              <a:buChar char="³"/>
              <a:defRPr/>
            </a:pPr>
            <a:r>
              <a:rPr lang="en-GB" sz="2400" dirty="0"/>
              <a:t>empathise</a:t>
            </a:r>
          </a:p>
          <a:p>
            <a:pPr>
              <a:buFont typeface="Wingdings 2" panose="05020102010507070707" pitchFamily="18" charset="2"/>
              <a:buChar char="³"/>
              <a:defRPr/>
            </a:pPr>
            <a:r>
              <a:rPr lang="en-GB" sz="2400" dirty="0"/>
              <a:t>behave politely and appropriately </a:t>
            </a:r>
          </a:p>
          <a:p>
            <a:pPr>
              <a:buFont typeface="Wingdings 2" panose="05020102010507070707" pitchFamily="18" charset="2"/>
              <a:buChar char=""/>
            </a:pPr>
            <a:r>
              <a:rPr lang="en-GB" sz="2400" dirty="0"/>
              <a:t>communicate </a:t>
            </a:r>
            <a:r>
              <a:rPr lang="en-GB" sz="2400" dirty="0" smtClean="0"/>
              <a:t>effectively</a:t>
            </a:r>
          </a:p>
          <a:p>
            <a:pPr>
              <a:buFont typeface="Wingdings 2" panose="05020102010507070707" pitchFamily="18" charset="2"/>
              <a:buChar char=""/>
            </a:pPr>
            <a:r>
              <a:rPr lang="en-US" sz="2400" dirty="0" smtClean="0"/>
              <a:t>love others</a:t>
            </a:r>
          </a:p>
          <a:p>
            <a:pPr>
              <a:buFont typeface="Wingdings 2" panose="05020102010507070707" pitchFamily="18" charset="2"/>
              <a:buChar char=""/>
            </a:pPr>
            <a:r>
              <a:rPr lang="en-US" sz="2400" dirty="0" smtClean="0"/>
              <a:t>be imaginative</a:t>
            </a:r>
          </a:p>
          <a:p>
            <a:pPr>
              <a:buFont typeface="Wingdings 2" panose="05020102010507070707" pitchFamily="18" charset="2"/>
              <a:buChar char=""/>
            </a:pPr>
            <a:r>
              <a:rPr lang="en-US" sz="2400" dirty="0" smtClean="0"/>
              <a:t>have a sense of humour</a:t>
            </a:r>
          </a:p>
          <a:p>
            <a:endParaRPr lang="en-GB" sz="2400" dirty="0"/>
          </a:p>
          <a:p>
            <a:endParaRPr lang="en-GB" dirty="0"/>
          </a:p>
        </p:txBody>
      </p:sp>
      <p:sp>
        <p:nvSpPr>
          <p:cNvPr id="9" name="TextBox 8"/>
          <p:cNvSpPr txBox="1"/>
          <p:nvPr/>
        </p:nvSpPr>
        <p:spPr>
          <a:xfrm>
            <a:off x="899592" y="6381328"/>
            <a:ext cx="7200800" cy="369332"/>
          </a:xfrm>
          <a:prstGeom prst="rect">
            <a:avLst/>
          </a:prstGeom>
          <a:noFill/>
        </p:spPr>
        <p:txBody>
          <a:bodyPr wrap="square" rtlCol="0">
            <a:spAutoFit/>
          </a:bodyPr>
          <a:lstStyle/>
          <a:p>
            <a:pPr algn="ctr"/>
            <a:r>
              <a:rPr lang="en-US" b="1" i="1" dirty="0" smtClean="0">
                <a:effectLst>
                  <a:outerShdw blurRad="38100" dist="38100" dir="2700000" algn="tl">
                    <a:srgbClr val="000000">
                      <a:alpha val="43137"/>
                    </a:srgbClr>
                  </a:outerShdw>
                </a:effectLst>
              </a:rPr>
              <a:t>Please note that all of the above is utter rubbish</a:t>
            </a:r>
            <a:endParaRPr lang="en-GB"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102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Value judgements to question</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friends are a necessity</a:t>
            </a:r>
          </a:p>
          <a:p>
            <a:r>
              <a:rPr lang="en-GB" dirty="0" smtClean="0"/>
              <a:t>playtime means having to play</a:t>
            </a:r>
          </a:p>
          <a:p>
            <a:r>
              <a:rPr lang="en-GB" dirty="0" smtClean="0"/>
              <a:t>inclusion is a good thing</a:t>
            </a:r>
          </a:p>
          <a:p>
            <a:r>
              <a:rPr lang="en-US" dirty="0" smtClean="0"/>
              <a:t>assessment are valid for all </a:t>
            </a:r>
            <a:r>
              <a:rPr lang="en-US" dirty="0" err="1" smtClean="0"/>
              <a:t>neurotypes</a:t>
            </a:r>
            <a:endParaRPr lang="en-GB" dirty="0" smtClean="0"/>
          </a:p>
          <a:p>
            <a:r>
              <a:rPr lang="en-GB" dirty="0" smtClean="0"/>
              <a:t>good expressive language means good comprehension</a:t>
            </a:r>
          </a:p>
          <a:p>
            <a:r>
              <a:rPr lang="en-GB" dirty="0" smtClean="0"/>
              <a:t>conforming to a PNT norm is healthy for a person who, by definition, is neurologically different</a:t>
            </a:r>
          </a:p>
          <a:p>
            <a:r>
              <a:rPr lang="en-GB" dirty="0" smtClean="0"/>
              <a:t>just because a person </a:t>
            </a:r>
            <a:r>
              <a:rPr lang="en-GB" i="1" dirty="0" smtClean="0"/>
              <a:t>can</a:t>
            </a:r>
            <a:r>
              <a:rPr lang="en-GB" dirty="0" smtClean="0"/>
              <a:t> do something, they </a:t>
            </a:r>
            <a:r>
              <a:rPr lang="en-GB" i="1" dirty="0" smtClean="0"/>
              <a:t>should</a:t>
            </a:r>
            <a:r>
              <a:rPr lang="en-GB" dirty="0" smtClean="0"/>
              <a:t> do it</a:t>
            </a:r>
          </a:p>
          <a:p>
            <a:r>
              <a:rPr lang="en-GB" dirty="0" smtClean="0"/>
              <a:t>teamwork is essential and works for all</a:t>
            </a:r>
          </a:p>
          <a:p>
            <a:r>
              <a:rPr lang="en-GB" dirty="0" smtClean="0"/>
              <a:t>interviews are a good way to ascertain abilities</a:t>
            </a:r>
            <a:endParaRPr lang="en-GB" dirty="0"/>
          </a:p>
        </p:txBody>
      </p:sp>
    </p:spTree>
    <p:extLst>
      <p:ext uri="{BB962C8B-B14F-4D97-AF65-F5344CB8AC3E}">
        <p14:creationId xmlns:p14="http://schemas.microsoft.com/office/powerpoint/2010/main" val="2349382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Autism?</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My attempt at a definition:</a:t>
            </a:r>
          </a:p>
          <a:p>
            <a:pPr marL="0" indent="0">
              <a:buNone/>
            </a:pPr>
            <a:endParaRPr lang="en-US" dirty="0" smtClean="0"/>
          </a:p>
          <a:p>
            <a:pPr marL="0" indent="0">
              <a:buNone/>
            </a:pPr>
            <a:r>
              <a:rPr lang="en-US" i="1" dirty="0"/>
              <a:t>Autism refers to a neurotype that leads to a cognition that is qualitatively different from that of the </a:t>
            </a:r>
            <a:r>
              <a:rPr lang="en-US" i="1" dirty="0" smtClean="0"/>
              <a:t>predominant neurotype (PNT) </a:t>
            </a:r>
            <a:r>
              <a:rPr lang="en-US" i="1" dirty="0"/>
              <a:t>in the way that information specific to communication, social interpretation and interaction is processed and understood; and to a perceptual reality of the sensory environment that differs considerably from one individual to the </a:t>
            </a:r>
            <a:r>
              <a:rPr lang="en-US" i="1" dirty="0" smtClean="0"/>
              <a:t>next</a:t>
            </a:r>
          </a:p>
          <a:p>
            <a:pPr marL="0" indent="0" algn="r">
              <a:buNone/>
            </a:pPr>
            <a:r>
              <a:rPr lang="en-US" dirty="0" smtClean="0"/>
              <a:t>Luke Beardon</a:t>
            </a:r>
            <a:endParaRPr lang="en-GB" dirty="0"/>
          </a:p>
        </p:txBody>
      </p:sp>
    </p:spTree>
    <p:extLst>
      <p:ext uri="{BB962C8B-B14F-4D97-AF65-F5344CB8AC3E}">
        <p14:creationId xmlns:p14="http://schemas.microsoft.com/office/powerpoint/2010/main" val="199202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TotalTime>
  <Words>1359</Words>
  <Application>Microsoft Office PowerPoint</Application>
  <PresentationFormat>On-screen Show (4:3)</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How can unhappy autistic children be supported to become happy autistic adults?</vt:lpstr>
      <vt:lpstr>Rules</vt:lpstr>
      <vt:lpstr>Positionality</vt:lpstr>
      <vt:lpstr>PowerPoint Presentation</vt:lpstr>
      <vt:lpstr>One - a paradigm shift in understanding autism</vt:lpstr>
      <vt:lpstr>Two - stop comparing</vt:lpstr>
      <vt:lpstr>People with Autism cannot... </vt:lpstr>
      <vt:lpstr>Value judgements to question</vt:lpstr>
      <vt:lpstr>What is Autism?</vt:lpstr>
      <vt:lpstr>A Better definition</vt:lpstr>
      <vt:lpstr>Three - communication</vt:lpstr>
      <vt:lpstr>Conceptual Communication</vt:lpstr>
      <vt:lpstr>Four - the golden equation</vt:lpstr>
      <vt:lpstr>Five - Friends/Social</vt:lpstr>
      <vt:lpstr>Six - it's all about anxiety</vt:lpstr>
      <vt:lpstr>So...</vt:lpstr>
      <vt:lpstr>Seven - it's life, Jim,  but not as you know it</vt:lpstr>
      <vt:lpstr>Eight - teaching a sense of self</vt:lpstr>
      <vt:lpstr>Nine - global stability</vt:lpstr>
      <vt:lpstr>Last but not least  (and to take us to 21 slides)</vt:lpstr>
      <vt:lpstr>Contact Information</vt:lpstr>
    </vt:vector>
  </TitlesOfParts>
  <Company>Sheffield Hallam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unhappy autistic children be supported to become happy autistic adults?</dc:title>
  <dc:creator>Luke Beardon</dc:creator>
  <cp:lastModifiedBy>Luke Beardon</cp:lastModifiedBy>
  <cp:revision>21</cp:revision>
  <dcterms:created xsi:type="dcterms:W3CDTF">2017-06-23T07:24:01Z</dcterms:created>
  <dcterms:modified xsi:type="dcterms:W3CDTF">2017-06-29T08:22:42Z</dcterms:modified>
</cp:coreProperties>
</file>