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515" autoAdjust="0"/>
  </p:normalViewPr>
  <p:slideViewPr>
    <p:cSldViewPr>
      <p:cViewPr varScale="1">
        <p:scale>
          <a:sx n="88" d="100"/>
          <a:sy n="88" d="100"/>
        </p:scale>
        <p:origin x="228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FA0A8-AF57-4FA2-B6C8-A3FB6696269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062C8-DA79-4144-841B-F1D436587B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85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Welcome</a:t>
            </a:r>
          </a:p>
          <a:p>
            <a:endParaRPr lang="en-GB" dirty="0"/>
          </a:p>
          <a:p>
            <a:r>
              <a:rPr lang="en-GB" dirty="0"/>
              <a:t>This session is going to be looking at using technology</a:t>
            </a:r>
            <a:r>
              <a:rPr lang="en-GB" baseline="0" dirty="0"/>
              <a:t> to enable students to record lecture content, where applicable, with the aim of supporting their studies.  We will be looking at a brief history of support that has been available to disabled students to support note-taking, along with what SHU offer to make this support more inclusive. </a:t>
            </a:r>
            <a:endParaRPr lang="en-GB" dirty="0"/>
          </a:p>
          <a:p>
            <a:endParaRPr lang="en-GB" dirty="0"/>
          </a:p>
          <a:p>
            <a:r>
              <a:rPr lang="en-GB" dirty="0"/>
              <a:t>We are part of the AT Service, does</a:t>
            </a:r>
            <a:r>
              <a:rPr lang="en-GB" baseline="0" dirty="0"/>
              <a:t> everyone know what Assistive Technology refers to? - (a definition on the next slide)</a:t>
            </a:r>
          </a:p>
          <a:p>
            <a:endParaRPr lang="en-GB" baseline="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062C8-DA79-4144-841B-F1D436587B8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0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062C8-DA79-4144-841B-F1D436587B8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05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remit</a:t>
            </a:r>
            <a:r>
              <a:rPr lang="en-GB" baseline="0" dirty="0"/>
              <a:t> of assistive technology in SHU has, historically, been to support students and staff who have a disability.  However what is classed as assistive technology can now be seen to benefit a wider range of users, not solely a person who has a disability.  Our service has, over the last year or so, has opened up training sessions on the use of assistive technology to all students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062C8-DA79-4144-841B-F1D436587B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782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 who are we.. (from slide)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The group offer - sessions booked through </a:t>
            </a:r>
            <a:r>
              <a:rPr lang="en-GB" baseline="0" dirty="0" err="1"/>
              <a:t>unihub</a:t>
            </a:r>
            <a:r>
              <a:rPr lang="en-GB" baseline="0" dirty="0"/>
              <a:t>, includes a session in which we train students to make a personal recording of taught sessions, where these are permitted in lectures</a:t>
            </a:r>
          </a:p>
          <a:p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The software we cover is accessed through </a:t>
            </a:r>
            <a:r>
              <a:rPr lang="en-GB" baseline="0" dirty="0" err="1"/>
              <a:t>AppsAnywhere</a:t>
            </a:r>
            <a:r>
              <a:rPr lang="en-GB" baseline="0" dirty="0"/>
              <a:t>.  Is anyone unfamiliar with </a:t>
            </a:r>
            <a:r>
              <a:rPr lang="en-GB" baseline="0" dirty="0" err="1"/>
              <a:t>AppsAnywhere</a:t>
            </a:r>
            <a:r>
              <a:rPr lang="en-GB" baseline="0" dirty="0"/>
              <a:t>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062C8-DA79-4144-841B-F1D436587B8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146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 to course software such as Adobe packages etc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overview of what each AT package offers.  This session is looking at the introduction of Audio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Notetaker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support recording in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062C8-DA79-4144-841B-F1D436587B8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352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 what support has previously been available to support notetaking ...</a:t>
            </a:r>
          </a:p>
          <a:p>
            <a:endParaRPr lang="en-GB" dirty="0"/>
          </a:p>
          <a:p>
            <a:r>
              <a:rPr lang="en-GB" dirty="0"/>
              <a:t>Students who have declared a disability with the university have been recommended options to support difficulties with notetaking for a number of years.  </a:t>
            </a:r>
          </a:p>
          <a:p>
            <a:endParaRPr lang="en-GB" dirty="0"/>
          </a:p>
          <a:p>
            <a:r>
              <a:rPr lang="en-GB" dirty="0"/>
              <a:t>Learning contract - recommended that she student can record teaching sessions where applicable - usually with support through loan equipment or</a:t>
            </a:r>
            <a:r>
              <a:rPr lang="en-GB" baseline="0" dirty="0"/>
              <a:t> DSA.</a:t>
            </a:r>
            <a:r>
              <a:rPr lang="en-GB" dirty="0"/>
              <a:t>  Students may receive manual support such as </a:t>
            </a:r>
            <a:r>
              <a:rPr lang="en-GB" dirty="0" err="1"/>
              <a:t>notetakers</a:t>
            </a:r>
            <a:r>
              <a:rPr lang="en-GB" dirty="0"/>
              <a:t> and electronic </a:t>
            </a:r>
            <a:r>
              <a:rPr lang="en-GB" dirty="0" err="1"/>
              <a:t>notetakers</a:t>
            </a:r>
            <a:r>
              <a:rPr lang="en-GB" dirty="0"/>
              <a:t> for sensory impairments (VI and HI)</a:t>
            </a:r>
          </a:p>
          <a:p>
            <a:endParaRPr lang="en-GB" dirty="0"/>
          </a:p>
          <a:p>
            <a:r>
              <a:rPr lang="en-GB" dirty="0"/>
              <a:t>DSA support - recorder has been common for a number of years.  More recently a move towards using a student's phone in conjunction with an app, or recording directly to a laptop so can type some notes simultaneously.</a:t>
            </a:r>
          </a:p>
          <a:p>
            <a:endParaRPr lang="en-GB" dirty="0"/>
          </a:p>
          <a:p>
            <a:r>
              <a:rPr lang="en-GB" dirty="0"/>
              <a:t>Recording has been a tried and tested mechanism of support for students who struggle with notetaking.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062C8-DA79-4144-841B-F1D436587B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403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Supports students with disabilities that would impact their ability to note take effectively, such as </a:t>
            </a:r>
            <a:r>
              <a:rPr lang="en-GB" dirty="0" err="1"/>
              <a:t>SpLD's</a:t>
            </a:r>
            <a:r>
              <a:rPr lang="en-GB" dirty="0"/>
              <a:t>,</a:t>
            </a:r>
            <a:r>
              <a:rPr lang="en-GB" baseline="0" dirty="0"/>
              <a:t> Mental Health, AS, VI, etc</a:t>
            </a:r>
            <a:endParaRPr lang="en-GB" dirty="0"/>
          </a:p>
          <a:p>
            <a:endParaRPr lang="en-GB" dirty="0"/>
          </a:p>
          <a:p>
            <a:r>
              <a:rPr lang="en-GB" dirty="0"/>
              <a:t>However, while this supports students</a:t>
            </a:r>
            <a:r>
              <a:rPr lang="en-GB" baseline="0" dirty="0"/>
              <a:t> with known difficulties due to a disability,</a:t>
            </a:r>
            <a:r>
              <a:rPr lang="en-GB" dirty="0"/>
              <a:t> this technology is beneficial to all as</a:t>
            </a:r>
            <a:r>
              <a:rPr lang="en-GB" baseline="0" dirty="0"/>
              <a:t> it allows for students to -</a:t>
            </a:r>
          </a:p>
          <a:p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revisit and reflect on ideas and concepts discussed 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supplement and develop their notes 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revise for assessments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062C8-DA79-4144-841B-F1D436587B8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76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A number of universities now have lecture capture available across campus or in selected buildings, that operate on either an opt in or opt out basis, as decided by the tutor</a:t>
            </a:r>
          </a:p>
          <a:p>
            <a:endParaRPr lang="en-GB" baseline="0" dirty="0"/>
          </a:p>
          <a:p>
            <a:endParaRPr lang="en-GB" baseline="0" dirty="0"/>
          </a:p>
          <a:p>
            <a:r>
              <a:rPr lang="en-GB" baseline="0" dirty="0"/>
              <a:t>Open up the ink and cover the main points under -  </a:t>
            </a:r>
          </a:p>
          <a:p>
            <a:endParaRPr lang="en-GB" baseline="0" dirty="0"/>
          </a:p>
          <a:p>
            <a:r>
              <a:rPr lang="en-GB" baseline="0" dirty="0"/>
              <a:t>- you may </a:t>
            </a:r>
          </a:p>
          <a:p>
            <a:r>
              <a:rPr lang="en-GB" baseline="0" dirty="0"/>
              <a:t>- you must not </a:t>
            </a:r>
          </a:p>
          <a:p>
            <a:r>
              <a:rPr lang="en-GB" baseline="0" dirty="0"/>
              <a:t>- guidelines for use of recordings</a:t>
            </a:r>
          </a:p>
          <a:p>
            <a:endParaRPr lang="en-GB" baseline="0" dirty="0"/>
          </a:p>
          <a:p>
            <a:r>
              <a:rPr lang="en-GB" baseline="0" dirty="0"/>
              <a:t>Make a point of it being on an opt out basis, so if nothing is said by the tutor the expectation would be that it is ok to record the lecture / class, providing the guidelines are met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062C8-DA79-4144-841B-F1D436587B8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82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downloaded through the relevant app store, there is a code to enter that is tied to SHU email address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currently transfer recordings using Microsoft OneDrive that is built-in to the Windows 10 computers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062C8-DA79-4144-841B-F1D436587B8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515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062C8-DA79-4144-841B-F1D436587B8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62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52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2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42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7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30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7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99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75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18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9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83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E4B1D-ADB2-4F15-8389-44110F300007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88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t-service@shu.ac.u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.shu.ac.uk/regulations/it/Guidelines%20for%20students%20on%20recording%20teaching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00" y="116632"/>
            <a:ext cx="8831201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6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01E42"/>
                </a:solidFill>
              </a:rPr>
              <a:t>What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offer sessions through </a:t>
            </a:r>
            <a:r>
              <a:rPr lang="en-GB" b="1" dirty="0" err="1"/>
              <a:t>UniHub</a:t>
            </a:r>
            <a:r>
              <a:rPr lang="en-GB" dirty="0"/>
              <a:t> for staff and students where we can set up the app and train on the use of this software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Please contact us on </a:t>
            </a:r>
            <a:r>
              <a:rPr lang="en-GB" dirty="0">
                <a:hlinkClick r:id="rId3"/>
              </a:rPr>
              <a:t>at-service@shu.ac.uk</a:t>
            </a:r>
            <a:r>
              <a:rPr lang="en-GB" dirty="0"/>
              <a:t> for more information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Thank you for listening!</a:t>
            </a:r>
          </a:p>
        </p:txBody>
      </p:sp>
    </p:spTree>
    <p:extLst>
      <p:ext uri="{BB962C8B-B14F-4D97-AF65-F5344CB8AC3E}">
        <p14:creationId xmlns:p14="http://schemas.microsoft.com/office/powerpoint/2010/main" val="89975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01E42"/>
                </a:solidFill>
              </a:rPr>
              <a:t>Assistive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Assistive Technology (AT) is any item, piece of equipment, software program, or product system that is used to increase, maintain, or improve the functional abilities of a person.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60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01E42"/>
                </a:solidFill>
              </a:rPr>
              <a:t>The AT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We are a small team of advisors who offer AT software training and provide support and guidance for the </a:t>
            </a:r>
            <a:r>
              <a:rPr lang="en-GB" b="1" dirty="0"/>
              <a:t>Sheffield Regional Assessment Centre</a:t>
            </a:r>
            <a:r>
              <a:rPr lang="en-GB" dirty="0"/>
              <a:t> and the </a:t>
            </a:r>
            <a:r>
              <a:rPr lang="en-GB" b="1" dirty="0"/>
              <a:t>Disability service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offer includes group training sessions which are available to students and staff, using software accessed through </a:t>
            </a:r>
            <a:r>
              <a:rPr lang="en-GB" b="1" dirty="0" err="1"/>
              <a:t>AppsAnywhere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1448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rgbClr val="601E42"/>
                </a:solidFill>
              </a:rPr>
              <a:t>AppsAnywhere</a:t>
            </a:r>
            <a:endParaRPr lang="en-GB" dirty="0"/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734" y="1752600"/>
            <a:ext cx="1229790" cy="1460376"/>
          </a:xfr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/>
          </a:p>
          <a:p>
            <a:pPr marL="0" indent="0">
              <a:buFont typeface="Arial" pitchFamily="34" charset="0"/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752600"/>
            <a:ext cx="78508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b="1" dirty="0" err="1"/>
              <a:t>AppsAnywhere</a:t>
            </a:r>
            <a:r>
              <a:rPr lang="en-GB" dirty="0"/>
              <a:t> icon on the desktop </a:t>
            </a:r>
          </a:p>
          <a:p>
            <a:pPr marL="0" indent="0">
              <a:buFont typeface="Arial" pitchFamily="34" charset="0"/>
              <a:buNone/>
            </a:pPr>
            <a:r>
              <a:rPr lang="en-GB" dirty="0"/>
              <a:t>which provides access to a catalogue</a:t>
            </a:r>
          </a:p>
          <a:p>
            <a:pPr marL="0" indent="0">
              <a:buFont typeface="Arial" pitchFamily="34" charset="0"/>
              <a:buNone/>
            </a:pPr>
            <a:r>
              <a:rPr lang="en-GB" dirty="0"/>
              <a:t>of software</a:t>
            </a:r>
          </a:p>
          <a:p>
            <a:pPr marL="0" indent="0">
              <a:buFont typeface="Arial" pitchFamily="34" charset="0"/>
              <a:buNone/>
            </a:pPr>
            <a:endParaRPr lang="en-GB" dirty="0"/>
          </a:p>
          <a:p>
            <a:pPr marL="446088" indent="-446088">
              <a:buFont typeface="Arial" pitchFamily="34" charset="0"/>
              <a:buNone/>
            </a:pPr>
            <a:r>
              <a:rPr lang="en-GB" dirty="0"/>
              <a:t>Assistive software tools available include -</a:t>
            </a:r>
          </a:p>
          <a:p>
            <a:pPr marL="0" indent="354013">
              <a:buFont typeface="Arial" pitchFamily="34" charset="0"/>
              <a:buNone/>
            </a:pPr>
            <a:r>
              <a:rPr lang="en-GB" dirty="0"/>
              <a:t>- Audio </a:t>
            </a:r>
            <a:r>
              <a:rPr lang="en-GB" dirty="0" err="1"/>
              <a:t>Notetaker</a:t>
            </a:r>
            <a:endParaRPr lang="en-GB" dirty="0"/>
          </a:p>
          <a:p>
            <a:pPr marL="0" indent="354013">
              <a:buFont typeface="Arial" pitchFamily="34" charset="0"/>
              <a:buNone/>
            </a:pPr>
            <a:r>
              <a:rPr lang="en-GB" dirty="0"/>
              <a:t>- </a:t>
            </a:r>
            <a:r>
              <a:rPr lang="en-GB" dirty="0" err="1"/>
              <a:t>Read&amp;Write</a:t>
            </a:r>
            <a:endParaRPr lang="en-GB" dirty="0"/>
          </a:p>
          <a:p>
            <a:pPr marL="0" indent="354013">
              <a:buFont typeface="Arial" pitchFamily="34" charset="0"/>
              <a:buNone/>
            </a:pPr>
            <a:r>
              <a:rPr lang="en-GB" dirty="0"/>
              <a:t>- </a:t>
            </a:r>
            <a:r>
              <a:rPr lang="en-GB" dirty="0" err="1"/>
              <a:t>MindView</a:t>
            </a:r>
            <a:endParaRPr lang="en-GB" dirty="0"/>
          </a:p>
          <a:p>
            <a:pPr marL="0" indent="354013">
              <a:buFont typeface="Arial" pitchFamily="34" charset="0"/>
              <a:buNone/>
            </a:pPr>
            <a:r>
              <a:rPr lang="en-GB" dirty="0"/>
              <a:t>- Inspiration</a:t>
            </a:r>
          </a:p>
        </p:txBody>
      </p:sp>
    </p:spTree>
    <p:extLst>
      <p:ext uri="{BB962C8B-B14F-4D97-AF65-F5344CB8AC3E}">
        <p14:creationId xmlns:p14="http://schemas.microsoft.com/office/powerpoint/2010/main" val="1747983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01E42"/>
                </a:solidFill>
              </a:rPr>
              <a:t>Support Available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Learning contract recommendation</a:t>
            </a:r>
          </a:p>
          <a:p>
            <a:pPr lvl="1"/>
            <a:r>
              <a:rPr lang="en-GB" dirty="0"/>
              <a:t>Students who disclose a disability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DSA support e.g. digital recorder</a:t>
            </a:r>
          </a:p>
          <a:p>
            <a:pPr lvl="1"/>
            <a:r>
              <a:rPr lang="en-GB" dirty="0"/>
              <a:t>Majority of DSA eligible students are recommended a device or app to support recording in classes</a:t>
            </a:r>
          </a:p>
        </p:txBody>
      </p:sp>
    </p:spTree>
    <p:extLst>
      <p:ext uri="{BB962C8B-B14F-4D97-AF65-F5344CB8AC3E}">
        <p14:creationId xmlns:p14="http://schemas.microsoft.com/office/powerpoint/2010/main" val="126200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01E42"/>
                </a:solidFill>
              </a:rPr>
              <a:t>How Does This Help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Having a recording of lectures can support students who have difficulties with -</a:t>
            </a:r>
          </a:p>
          <a:p>
            <a:pPr marL="1166813" indent="-358775"/>
            <a:r>
              <a:rPr lang="en-GB" dirty="0"/>
              <a:t>Working memory</a:t>
            </a:r>
          </a:p>
          <a:p>
            <a:pPr marL="1166813" indent="-358775"/>
            <a:r>
              <a:rPr lang="en-GB" dirty="0"/>
              <a:t>Processing speed</a:t>
            </a:r>
          </a:p>
          <a:p>
            <a:pPr marL="1166813" indent="-358775"/>
            <a:r>
              <a:rPr lang="en-GB" dirty="0"/>
              <a:t>Concentration</a:t>
            </a:r>
          </a:p>
          <a:p>
            <a:pPr marL="1166813" indent="-358775"/>
            <a:r>
              <a:rPr lang="en-GB" dirty="0"/>
              <a:t>Fatigue</a:t>
            </a:r>
          </a:p>
          <a:p>
            <a:pPr marL="1166813" indent="-358775"/>
            <a:r>
              <a:rPr lang="en-GB" dirty="0"/>
              <a:t>Handwriting</a:t>
            </a:r>
          </a:p>
          <a:p>
            <a:pPr marL="1166813" indent="-358775"/>
            <a:r>
              <a:rPr lang="en-GB" dirty="0"/>
              <a:t>Auditory processing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768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01E42"/>
                </a:solidFill>
              </a:rPr>
              <a:t>Recording at SHU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A SHU created task group looked into the implementation of lecture capture support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a result of this, regulation guidelines were released to inform students and staff of responsibilities when recording teaching sessions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u="sng" dirty="0">
                <a:hlinkClick r:id="rId3"/>
              </a:rPr>
              <a:t>https://students.shu.ac.uk/regulations/it/Guidelines%20for%20students%20on%20 recording%20teaching.pdf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37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01E42"/>
                </a:solidFill>
              </a:rPr>
              <a:t>Using a Mobile Device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SHU offers students and staff access to an app for </a:t>
            </a:r>
            <a:r>
              <a:rPr lang="en-GB" b="1" dirty="0"/>
              <a:t>Apple</a:t>
            </a:r>
            <a:r>
              <a:rPr lang="en-GB" dirty="0"/>
              <a:t> or </a:t>
            </a:r>
            <a:r>
              <a:rPr lang="en-GB" b="1" dirty="0"/>
              <a:t>Android</a:t>
            </a:r>
            <a:r>
              <a:rPr lang="en-GB" dirty="0"/>
              <a:t> devices called </a:t>
            </a:r>
            <a:r>
              <a:rPr lang="en-GB" b="1" dirty="0" err="1"/>
              <a:t>Sonocent</a:t>
            </a:r>
            <a:r>
              <a:rPr lang="en-GB" b="1" dirty="0"/>
              <a:t> Link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Recordings made in this app can then be transferred across to a computer for use within </a:t>
            </a:r>
            <a:r>
              <a:rPr lang="en-GB" b="1" dirty="0"/>
              <a:t>Audio </a:t>
            </a:r>
            <a:r>
              <a:rPr lang="en-GB" b="1" dirty="0" err="1"/>
              <a:t>Notetaker</a:t>
            </a:r>
            <a:r>
              <a:rPr lang="en-GB" dirty="0"/>
              <a:t>, which is available through </a:t>
            </a:r>
            <a:r>
              <a:rPr lang="en-GB" b="1" dirty="0" err="1"/>
              <a:t>AppsAnywhere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725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b="1" dirty="0">
              <a:solidFill>
                <a:srgbClr val="601E42"/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rgbClr val="601E42"/>
              </a:solidFill>
            </a:endParaRPr>
          </a:p>
          <a:p>
            <a:pPr marL="0" indent="0" algn="ctr">
              <a:buNone/>
            </a:pPr>
            <a:r>
              <a:rPr lang="en-GB" sz="6000" b="1" dirty="0">
                <a:solidFill>
                  <a:srgbClr val="601E42"/>
                </a:solidFill>
              </a:rPr>
              <a:t>Demonstration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02760696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490</TotalTime>
  <Words>943</Words>
  <Application>Microsoft Office PowerPoint</Application>
  <PresentationFormat>On-screen Show (4:3)</PresentationFormat>
  <Paragraphs>109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Blank</vt:lpstr>
      <vt:lpstr>PowerPoint Presentation</vt:lpstr>
      <vt:lpstr>Assistive Technology</vt:lpstr>
      <vt:lpstr>The AT Service</vt:lpstr>
      <vt:lpstr>AppsAnywhere</vt:lpstr>
      <vt:lpstr>Support Available</vt:lpstr>
      <vt:lpstr>How Does This Help</vt:lpstr>
      <vt:lpstr>Recording at SHU</vt:lpstr>
      <vt:lpstr>Using a Mobile Device</vt:lpstr>
      <vt:lpstr>PowerPoint Presentation</vt:lpstr>
      <vt:lpstr>What Now?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Crawley</dc:creator>
  <cp:lastModifiedBy>Brownell, Natalie</cp:lastModifiedBy>
  <cp:revision>29</cp:revision>
  <dcterms:created xsi:type="dcterms:W3CDTF">2019-06-07T09:45:16Z</dcterms:created>
  <dcterms:modified xsi:type="dcterms:W3CDTF">2021-12-15T10:13:56Z</dcterms:modified>
</cp:coreProperties>
</file>