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9" r:id="rId4"/>
    <p:sldId id="285" r:id="rId5"/>
    <p:sldId id="286"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61" r:id="rId23"/>
    <p:sldId id="262" r:id="rId24"/>
    <p:sldId id="263" r:id="rId25"/>
    <p:sldId id="264" r:id="rId26"/>
    <p:sldId id="265" r:id="rId27"/>
    <p:sldId id="267" r:id="rId28"/>
    <p:sldId id="26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1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8914EE-9BDB-45EF-A9D7-0BEFD55DB256}" type="datetimeFigureOut">
              <a:rPr lang="en-GB" smtClean="0"/>
              <a:t>13/09/2019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0A4A6A-2C6F-40E2-BF70-A44468518CCF}" type="slidenum">
              <a:rPr lang="en-GB" smtClean="0"/>
              <a:t>‹#›</a:t>
            </a:fld>
            <a:endParaRPr lang="en-GB"/>
          </a:p>
        </p:txBody>
      </p:sp>
    </p:spTree>
    <p:extLst>
      <p:ext uri="{BB962C8B-B14F-4D97-AF65-F5344CB8AC3E}">
        <p14:creationId xmlns:p14="http://schemas.microsoft.com/office/powerpoint/2010/main" val="2250563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Workshops</a:t>
            </a:r>
            <a:r>
              <a:rPr lang="en-GB" dirty="0" smtClean="0"/>
              <a:t> on a variety of topics (I will say more about this in</a:t>
            </a:r>
            <a:r>
              <a:rPr lang="en-GB" baseline="0" dirty="0" smtClean="0"/>
              <a:t> a moment). Workshops are held at the Skills Centre and are one hour sessions taught by a Learning Advisor with up to 12 other students. Many workshops involve discussions, small activities and opportunities to ask questions to help you develop your understanding. </a:t>
            </a:r>
          </a:p>
          <a:p>
            <a:endParaRPr lang="en-GB" baseline="0" dirty="0" smtClean="0"/>
          </a:p>
          <a:p>
            <a:r>
              <a:rPr lang="en-GB" b="1" baseline="0" dirty="0" smtClean="0"/>
              <a:t>Writing Forums: </a:t>
            </a:r>
            <a:r>
              <a:rPr lang="en-GB" b="0" baseline="0" dirty="0" smtClean="0"/>
              <a:t>T</a:t>
            </a:r>
            <a:r>
              <a:rPr lang="en-GB" baseline="0" dirty="0" smtClean="0"/>
              <a:t>hese are small group sessions of up to 4 people where students can bring an example of their writing and receive feedback from a Learning Advisor, and discuss with other students. You can book on with your friends, or as an individual. </a:t>
            </a:r>
          </a:p>
          <a:p>
            <a:endParaRPr lang="en-GB" baseline="0" dirty="0" smtClean="0"/>
          </a:p>
          <a:p>
            <a:r>
              <a:rPr lang="en-GB" b="1" baseline="0" dirty="0" smtClean="0"/>
              <a:t>1-1 appointments: </a:t>
            </a:r>
            <a:r>
              <a:rPr lang="en-GB" b="0" baseline="0" dirty="0" smtClean="0"/>
              <a:t>All students are able to book 1-1 appointments with an advisor (one per month). In these, you can discuss anything related to academic writing, skills or studying. You can even bring a piece of work and an advisor can provide feedback on this. We also offer specialist appointments for students who have declared a disability, </a:t>
            </a:r>
            <a:r>
              <a:rPr lang="en-GB" b="0" baseline="0" dirty="0" err="1" smtClean="0"/>
              <a:t>SpLD</a:t>
            </a:r>
            <a:r>
              <a:rPr lang="en-GB" b="0" baseline="0" dirty="0" smtClean="0"/>
              <a:t> or mental health difficulty; specialist appointments can be booked more frequently (once per week). You can have these appointments </a:t>
            </a:r>
            <a:endParaRPr lang="en-GB" b="1" dirty="0"/>
          </a:p>
        </p:txBody>
      </p:sp>
      <p:sp>
        <p:nvSpPr>
          <p:cNvPr id="4" name="Slide Number Placeholder 3"/>
          <p:cNvSpPr>
            <a:spLocks noGrp="1"/>
          </p:cNvSpPr>
          <p:nvPr>
            <p:ph type="sldNum" sz="quarter" idx="10"/>
          </p:nvPr>
        </p:nvSpPr>
        <p:spPr/>
        <p:txBody>
          <a:bodyPr/>
          <a:lstStyle/>
          <a:p>
            <a:fld id="{7FCA11DF-860E-4543-B638-B04DE1E6F9C6}" type="slidenum">
              <a:rPr lang="en-GB" smtClean="0"/>
              <a:t>9</a:t>
            </a:fld>
            <a:endParaRPr lang="en-GB"/>
          </a:p>
        </p:txBody>
      </p:sp>
    </p:spTree>
    <p:extLst>
      <p:ext uri="{BB962C8B-B14F-4D97-AF65-F5344CB8AC3E}">
        <p14:creationId xmlns:p14="http://schemas.microsoft.com/office/powerpoint/2010/main" val="12787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better way to feel good about yourself than supporting the local community?  Volunteering has been proven to improve mental </a:t>
            </a:r>
            <a:r>
              <a:rPr lang="en-GB" smtClean="0"/>
              <a:t>wellbeing and the </a:t>
            </a:r>
            <a:r>
              <a:rPr lang="en-GB" dirty="0" smtClean="0"/>
              <a:t>Students</a:t>
            </a:r>
            <a:r>
              <a:rPr lang="en-GB" baseline="0" dirty="0" smtClean="0"/>
              <a:t>' Union is partnered with the local Volunteering centre to give Hallam students access to hundreds of exciting community projects. You could change lives while giving yourself a well needed break from your studies.</a:t>
            </a:r>
            <a:endParaRPr lang="en-GB" dirty="0"/>
          </a:p>
        </p:txBody>
      </p:sp>
      <p:sp>
        <p:nvSpPr>
          <p:cNvPr id="4" name="Slide Number Placeholder 3"/>
          <p:cNvSpPr>
            <a:spLocks noGrp="1"/>
          </p:cNvSpPr>
          <p:nvPr>
            <p:ph type="sldNum" sz="quarter" idx="10"/>
          </p:nvPr>
        </p:nvSpPr>
        <p:spPr/>
        <p:txBody>
          <a:bodyPr/>
          <a:lstStyle/>
          <a:p>
            <a:fld id="{BB7BC2C6-6761-4707-BDA8-06F15B2BCE1A}" type="slidenum">
              <a:rPr lang="en-GB" smtClean="0"/>
              <a:t>25</a:t>
            </a:fld>
            <a:endParaRPr lang="en-GB"/>
          </a:p>
        </p:txBody>
      </p:sp>
    </p:spTree>
    <p:extLst>
      <p:ext uri="{BB962C8B-B14F-4D97-AF65-F5344CB8AC3E}">
        <p14:creationId xmlns:p14="http://schemas.microsoft.com/office/powerpoint/2010/main" val="4175848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Exact delivery pattern to be finalised.</a:t>
            </a:r>
          </a:p>
          <a:p>
            <a:r>
              <a:rPr lang="en-GB" dirty="0" smtClean="0"/>
              <a:t>See website for updated schedule once</a:t>
            </a:r>
            <a:r>
              <a:rPr lang="en-GB" baseline="0" dirty="0" smtClean="0"/>
              <a:t> term starts.</a:t>
            </a:r>
          </a:p>
          <a:p>
            <a:r>
              <a:rPr lang="en-GB" baseline="0" dirty="0" smtClean="0"/>
              <a:t>4-5 days a week?</a:t>
            </a:r>
          </a:p>
          <a:p>
            <a:endParaRPr lang="en-GB" dirty="0" smtClean="0"/>
          </a:p>
          <a:p>
            <a:r>
              <a:rPr lang="en-GB" dirty="0" smtClean="0"/>
              <a:t>Click online resources image: https://blogs.shu.ac.uk/skillscentre/resources/?doing_wp_cron=1560513823.8415338993072509765625 </a:t>
            </a:r>
          </a:p>
          <a:p>
            <a:endParaRPr lang="en-GB" dirty="0" smtClean="0"/>
          </a:p>
          <a:p>
            <a:r>
              <a:rPr lang="en-GB" dirty="0" smtClean="0"/>
              <a:t>Click </a:t>
            </a:r>
            <a:r>
              <a:rPr lang="en-GB" dirty="0" err="1" smtClean="0"/>
              <a:t>Studiosity</a:t>
            </a:r>
            <a:r>
              <a:rPr lang="en-GB" dirty="0" smtClean="0"/>
              <a:t> image:  https://blogs.shu.ac.uk/skillscentre/studiosity/?doing_wp_cron=1560513765.3841750621795654296875</a:t>
            </a:r>
            <a:endParaRPr lang="en-GB" dirty="0"/>
          </a:p>
        </p:txBody>
      </p:sp>
      <p:sp>
        <p:nvSpPr>
          <p:cNvPr id="4" name="Slide Number Placeholder 3"/>
          <p:cNvSpPr>
            <a:spLocks noGrp="1"/>
          </p:cNvSpPr>
          <p:nvPr>
            <p:ph type="sldNum" sz="quarter" idx="10"/>
          </p:nvPr>
        </p:nvSpPr>
        <p:spPr/>
        <p:txBody>
          <a:bodyPr/>
          <a:lstStyle/>
          <a:p>
            <a:fld id="{7FCA11DF-860E-4543-B638-B04DE1E6F9C6}" type="slidenum">
              <a:rPr lang="en-GB" smtClean="0"/>
              <a:t>13</a:t>
            </a:fld>
            <a:endParaRPr lang="en-GB"/>
          </a:p>
        </p:txBody>
      </p:sp>
    </p:spTree>
    <p:extLst>
      <p:ext uri="{BB962C8B-B14F-4D97-AF65-F5344CB8AC3E}">
        <p14:creationId xmlns:p14="http://schemas.microsoft.com/office/powerpoint/2010/main" val="3473162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Click online resources image: https://blogs.shu.ac.uk/skillscentre/resources/?doing_wp_cron=1560513823.8415338993072509765625 </a:t>
            </a:r>
          </a:p>
          <a:p>
            <a:endParaRPr lang="en-GB" dirty="0" smtClean="0"/>
          </a:p>
          <a:p>
            <a:r>
              <a:rPr lang="en-GB" dirty="0" smtClean="0"/>
              <a:t>Click </a:t>
            </a:r>
            <a:r>
              <a:rPr lang="en-GB" dirty="0" err="1" smtClean="0"/>
              <a:t>Studiosity</a:t>
            </a:r>
            <a:r>
              <a:rPr lang="en-GB" dirty="0" smtClean="0"/>
              <a:t> image:  https://blogs.shu.ac.uk/skillscentre/studiosity/?doing_wp_cron=1560513765.3841750621795654296875</a:t>
            </a:r>
            <a:endParaRPr lang="en-GB" dirty="0"/>
          </a:p>
        </p:txBody>
      </p:sp>
      <p:sp>
        <p:nvSpPr>
          <p:cNvPr id="4" name="Slide Number Placeholder 3"/>
          <p:cNvSpPr>
            <a:spLocks noGrp="1"/>
          </p:cNvSpPr>
          <p:nvPr>
            <p:ph type="sldNum" sz="quarter" idx="10"/>
          </p:nvPr>
        </p:nvSpPr>
        <p:spPr/>
        <p:txBody>
          <a:bodyPr/>
          <a:lstStyle/>
          <a:p>
            <a:fld id="{7FCA11DF-860E-4543-B638-B04DE1E6F9C6}" type="slidenum">
              <a:rPr lang="en-GB" smtClean="0"/>
              <a:t>14</a:t>
            </a:fld>
            <a:endParaRPr lang="en-GB"/>
          </a:p>
        </p:txBody>
      </p:sp>
    </p:spTree>
    <p:extLst>
      <p:ext uri="{BB962C8B-B14F-4D97-AF65-F5344CB8AC3E}">
        <p14:creationId xmlns:p14="http://schemas.microsoft.com/office/powerpoint/2010/main" val="3473162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update</a:t>
            </a:r>
            <a:endParaRPr lang="en-GB" dirty="0"/>
          </a:p>
        </p:txBody>
      </p:sp>
      <p:sp>
        <p:nvSpPr>
          <p:cNvPr id="4" name="Slide Number Placeholder 3"/>
          <p:cNvSpPr>
            <a:spLocks noGrp="1"/>
          </p:cNvSpPr>
          <p:nvPr>
            <p:ph type="sldNum" sz="quarter" idx="10"/>
          </p:nvPr>
        </p:nvSpPr>
        <p:spPr/>
        <p:txBody>
          <a:bodyPr/>
          <a:lstStyle/>
          <a:p>
            <a:fld id="{7FCA11DF-860E-4543-B638-B04DE1E6F9C6}" type="slidenum">
              <a:rPr lang="en-GB" smtClean="0"/>
              <a:t>16</a:t>
            </a:fld>
            <a:endParaRPr lang="en-GB"/>
          </a:p>
        </p:txBody>
      </p:sp>
    </p:spTree>
    <p:extLst>
      <p:ext uri="{BB962C8B-B14F-4D97-AF65-F5344CB8AC3E}">
        <p14:creationId xmlns:p14="http://schemas.microsoft.com/office/powerpoint/2010/main" val="3473162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accessibility update</a:t>
            </a:r>
          </a:p>
          <a:p>
            <a:r>
              <a:rPr lang="en-GB" dirty="0" smtClean="0"/>
              <a:t>19 08 2019</a:t>
            </a:r>
          </a:p>
          <a:p>
            <a:r>
              <a:rPr lang="en-GB" dirty="0" smtClean="0"/>
              <a:t>V1</a:t>
            </a:r>
            <a:endParaRPr lang="en-GB" dirty="0"/>
          </a:p>
        </p:txBody>
      </p:sp>
      <p:sp>
        <p:nvSpPr>
          <p:cNvPr id="4" name="Slide Number Placeholder 3"/>
          <p:cNvSpPr>
            <a:spLocks noGrp="1"/>
          </p:cNvSpPr>
          <p:nvPr>
            <p:ph type="sldNum" sz="quarter" idx="10"/>
          </p:nvPr>
        </p:nvSpPr>
        <p:spPr/>
        <p:txBody>
          <a:bodyPr/>
          <a:lstStyle/>
          <a:p>
            <a:fld id="{7FCA11DF-860E-4543-B638-B04DE1E6F9C6}" type="slidenum">
              <a:rPr lang="en-GB" smtClean="0"/>
              <a:t>17</a:t>
            </a:fld>
            <a:endParaRPr lang="en-GB"/>
          </a:p>
        </p:txBody>
      </p:sp>
    </p:spTree>
    <p:extLst>
      <p:ext uri="{BB962C8B-B14F-4D97-AF65-F5344CB8AC3E}">
        <p14:creationId xmlns:p14="http://schemas.microsoft.com/office/powerpoint/2010/main" val="2718103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Last</a:t>
            </a:r>
            <a:r>
              <a:rPr lang="en-GB" baseline="0" smtClean="0"/>
              <a:t> a</a:t>
            </a:r>
            <a:r>
              <a:rPr lang="en-GB" smtClean="0"/>
              <a:t>ccessibility </a:t>
            </a:r>
            <a:r>
              <a:rPr lang="en-GB" dirty="0" smtClean="0"/>
              <a:t>checked </a:t>
            </a:r>
          </a:p>
          <a:p>
            <a:r>
              <a:rPr lang="en-GB" dirty="0" smtClean="0"/>
              <a:t>19/08/2019</a:t>
            </a:r>
          </a:p>
          <a:p>
            <a:r>
              <a:rPr lang="en-GB" dirty="0" smtClean="0"/>
              <a:t>V1</a:t>
            </a:r>
            <a:endParaRPr lang="en-GB" dirty="0"/>
          </a:p>
        </p:txBody>
      </p:sp>
      <p:sp>
        <p:nvSpPr>
          <p:cNvPr id="4" name="Slide Number Placeholder 3"/>
          <p:cNvSpPr>
            <a:spLocks noGrp="1"/>
          </p:cNvSpPr>
          <p:nvPr>
            <p:ph type="sldNum" sz="quarter" idx="10"/>
          </p:nvPr>
        </p:nvSpPr>
        <p:spPr/>
        <p:txBody>
          <a:bodyPr/>
          <a:lstStyle/>
          <a:p>
            <a:fld id="{7FCA11DF-860E-4543-B638-B04DE1E6F9C6}" type="slidenum">
              <a:rPr lang="en-GB" smtClean="0"/>
              <a:t>20</a:t>
            </a:fld>
            <a:endParaRPr lang="en-GB"/>
          </a:p>
        </p:txBody>
      </p:sp>
    </p:spTree>
    <p:extLst>
      <p:ext uri="{BB962C8B-B14F-4D97-AF65-F5344CB8AC3E}">
        <p14:creationId xmlns:p14="http://schemas.microsoft.com/office/powerpoint/2010/main" val="3473162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Students' Union has got</a:t>
            </a:r>
            <a:r>
              <a:rPr lang="en-GB" baseline="0" dirty="0" smtClean="0"/>
              <a:t> your back and represents students who need support. With a course and department rep for every single student, you can ensure you have access to the best support available for your academic interests. There is also a free, independent student advice centre which is completely separate from the University. Students can access advice and support on everything from housing to money to issues with your course and assessments.</a:t>
            </a:r>
            <a:endParaRPr lang="en-GB" dirty="0"/>
          </a:p>
        </p:txBody>
      </p:sp>
      <p:sp>
        <p:nvSpPr>
          <p:cNvPr id="4" name="Slide Number Placeholder 3"/>
          <p:cNvSpPr>
            <a:spLocks noGrp="1"/>
          </p:cNvSpPr>
          <p:nvPr>
            <p:ph type="sldNum" sz="quarter" idx="10"/>
          </p:nvPr>
        </p:nvSpPr>
        <p:spPr/>
        <p:txBody>
          <a:bodyPr/>
          <a:lstStyle/>
          <a:p>
            <a:fld id="{BB7BC2C6-6761-4707-BDA8-06F15B2BCE1A}" type="slidenum">
              <a:rPr lang="en-GB" smtClean="0"/>
              <a:t>22</a:t>
            </a:fld>
            <a:endParaRPr lang="en-GB"/>
          </a:p>
        </p:txBody>
      </p:sp>
    </p:spTree>
    <p:extLst>
      <p:ext uri="{BB962C8B-B14F-4D97-AF65-F5344CB8AC3E}">
        <p14:creationId xmlns:p14="http://schemas.microsoft.com/office/powerpoint/2010/main" val="162389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HUBS is the heart of the student experience and you'll find your mates for life in one of over 100 student-run Societies and groups. There are also groups</a:t>
            </a:r>
            <a:r>
              <a:rPr lang="en-GB" baseline="0" dirty="0" smtClean="0"/>
              <a:t> for LGBT+ students, disabled students, BME students, mature students, postgraduates and many more - find where you belong and make the most of free social spaces, and student-friendly trips and events together.</a:t>
            </a:r>
            <a:endParaRPr lang="en-GB" dirty="0"/>
          </a:p>
        </p:txBody>
      </p:sp>
      <p:sp>
        <p:nvSpPr>
          <p:cNvPr id="4" name="Slide Number Placeholder 3"/>
          <p:cNvSpPr>
            <a:spLocks noGrp="1"/>
          </p:cNvSpPr>
          <p:nvPr>
            <p:ph type="sldNum" sz="quarter" idx="10"/>
          </p:nvPr>
        </p:nvSpPr>
        <p:spPr/>
        <p:txBody>
          <a:bodyPr/>
          <a:lstStyle/>
          <a:p>
            <a:fld id="{BB7BC2C6-6761-4707-BDA8-06F15B2BCE1A}" type="slidenum">
              <a:rPr lang="en-GB" smtClean="0"/>
              <a:t>23</a:t>
            </a:fld>
            <a:endParaRPr lang="en-GB"/>
          </a:p>
        </p:txBody>
      </p:sp>
    </p:spTree>
    <p:extLst>
      <p:ext uri="{BB962C8B-B14F-4D97-AF65-F5344CB8AC3E}">
        <p14:creationId xmlns:p14="http://schemas.microsoft.com/office/powerpoint/2010/main" val="2378069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Students' Union is here to give you the edge and help you get even more out of your time at Sheffield Hallam. With training and development opportunities and support to recognise your achievements through the Hallam Award, you can be sure that you're equipped with the life skills you need to support your degree and future career.</a:t>
            </a:r>
            <a:endParaRPr lang="en-GB" dirty="0"/>
          </a:p>
        </p:txBody>
      </p:sp>
      <p:sp>
        <p:nvSpPr>
          <p:cNvPr id="4" name="Slide Number Placeholder 3"/>
          <p:cNvSpPr>
            <a:spLocks noGrp="1"/>
          </p:cNvSpPr>
          <p:nvPr>
            <p:ph type="sldNum" sz="quarter" idx="10"/>
          </p:nvPr>
        </p:nvSpPr>
        <p:spPr/>
        <p:txBody>
          <a:bodyPr/>
          <a:lstStyle/>
          <a:p>
            <a:fld id="{BB7BC2C6-6761-4707-BDA8-06F15B2BCE1A}" type="slidenum">
              <a:rPr lang="en-GB" smtClean="0"/>
              <a:t>24</a:t>
            </a:fld>
            <a:endParaRPr lang="en-GB"/>
          </a:p>
        </p:txBody>
      </p:sp>
    </p:spTree>
    <p:extLst>
      <p:ext uri="{BB962C8B-B14F-4D97-AF65-F5344CB8AC3E}">
        <p14:creationId xmlns:p14="http://schemas.microsoft.com/office/powerpoint/2010/main" val="2020624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66E4B1D-ADB2-4F15-8389-44110F300007}" type="datetimeFigureOut">
              <a:rPr lang="en-GB" smtClean="0"/>
              <a:t>13/09/2019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623AC5-E736-42FC-804D-CE08A2C83742}" type="slidenum">
              <a:rPr lang="en-GB" smtClean="0"/>
              <a:t>‹#›</a:t>
            </a:fld>
            <a:endParaRPr lang="en-GB"/>
          </a:p>
        </p:txBody>
      </p:sp>
    </p:spTree>
    <p:extLst>
      <p:ext uri="{BB962C8B-B14F-4D97-AF65-F5344CB8AC3E}">
        <p14:creationId xmlns:p14="http://schemas.microsoft.com/office/powerpoint/2010/main" val="316952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6E4B1D-ADB2-4F15-8389-44110F300007}" type="datetimeFigureOut">
              <a:rPr lang="en-GB" smtClean="0"/>
              <a:t>13/09/2019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623AC5-E736-42FC-804D-CE08A2C83742}" type="slidenum">
              <a:rPr lang="en-GB" smtClean="0"/>
              <a:t>‹#›</a:t>
            </a:fld>
            <a:endParaRPr lang="en-GB"/>
          </a:p>
        </p:txBody>
      </p:sp>
    </p:spTree>
    <p:extLst>
      <p:ext uri="{BB962C8B-B14F-4D97-AF65-F5344CB8AC3E}">
        <p14:creationId xmlns:p14="http://schemas.microsoft.com/office/powerpoint/2010/main" val="860524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6E4B1D-ADB2-4F15-8389-44110F300007}" type="datetimeFigureOut">
              <a:rPr lang="en-GB" smtClean="0"/>
              <a:t>13/09/2019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623AC5-E736-42FC-804D-CE08A2C83742}" type="slidenum">
              <a:rPr lang="en-GB" smtClean="0"/>
              <a:t>‹#›</a:t>
            </a:fld>
            <a:endParaRPr lang="en-GB"/>
          </a:p>
        </p:txBody>
      </p:sp>
    </p:spTree>
    <p:extLst>
      <p:ext uri="{BB962C8B-B14F-4D97-AF65-F5344CB8AC3E}">
        <p14:creationId xmlns:p14="http://schemas.microsoft.com/office/powerpoint/2010/main" val="615427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97" y="1835774"/>
            <a:ext cx="7372800" cy="2304000"/>
          </a:xfrm>
          <a:solidFill>
            <a:srgbClr val="C0D800">
              <a:alpha val="50000"/>
            </a:srgbClr>
          </a:solidFill>
        </p:spPr>
        <p:txBody>
          <a:bodyPr lIns="540000" rIns="540000" anchor="ctr">
            <a:noAutofit/>
          </a:bodyPr>
          <a:lstStyle>
            <a:lvl1pPr algn="l">
              <a:defRPr sz="5400" b="0" cap="none"/>
            </a:lvl1pPr>
          </a:lstStyle>
          <a:p>
            <a:r>
              <a:rPr lang="en-US" dirty="0" smtClean="0"/>
              <a:t>Click to edit master title style</a:t>
            </a:r>
            <a:endParaRPr lang="en-GB" dirty="0"/>
          </a:p>
        </p:txBody>
      </p:sp>
      <p:sp>
        <p:nvSpPr>
          <p:cNvPr id="7" name="Parallelogram 6"/>
          <p:cNvSpPr/>
          <p:nvPr/>
        </p:nvSpPr>
        <p:spPr>
          <a:xfrm>
            <a:off x="0" y="5967796"/>
            <a:ext cx="9144000" cy="450565"/>
          </a:xfrm>
          <a:prstGeom prst="parallelogram">
            <a:avLst>
              <a:gd name="adj" fmla="val 0"/>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title="Skills Centr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508" y="5967796"/>
            <a:ext cx="2274121" cy="450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5906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6E4B1D-ADB2-4F15-8389-44110F300007}" type="datetimeFigureOut">
              <a:rPr lang="en-GB" smtClean="0"/>
              <a:t>13/09/2019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623AC5-E736-42FC-804D-CE08A2C83742}" type="slidenum">
              <a:rPr lang="en-GB" smtClean="0"/>
              <a:t>‹#›</a:t>
            </a:fld>
            <a:endParaRPr lang="en-GB"/>
          </a:p>
        </p:txBody>
      </p:sp>
    </p:spTree>
    <p:extLst>
      <p:ext uri="{BB962C8B-B14F-4D97-AF65-F5344CB8AC3E}">
        <p14:creationId xmlns:p14="http://schemas.microsoft.com/office/powerpoint/2010/main" val="193879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E4B1D-ADB2-4F15-8389-44110F300007}" type="datetimeFigureOut">
              <a:rPr lang="en-GB" smtClean="0"/>
              <a:t>13/09/2019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623AC5-E736-42FC-804D-CE08A2C83742}" type="slidenum">
              <a:rPr lang="en-GB" smtClean="0"/>
              <a:t>‹#›</a:t>
            </a:fld>
            <a:endParaRPr lang="en-GB"/>
          </a:p>
        </p:txBody>
      </p:sp>
    </p:spTree>
    <p:extLst>
      <p:ext uri="{BB962C8B-B14F-4D97-AF65-F5344CB8AC3E}">
        <p14:creationId xmlns:p14="http://schemas.microsoft.com/office/powerpoint/2010/main" val="3923307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66E4B1D-ADB2-4F15-8389-44110F300007}" type="datetimeFigureOut">
              <a:rPr lang="en-GB" smtClean="0"/>
              <a:t>13/09/2019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623AC5-E736-42FC-804D-CE08A2C83742}" type="slidenum">
              <a:rPr lang="en-GB" smtClean="0"/>
              <a:t>‹#›</a:t>
            </a:fld>
            <a:endParaRPr lang="en-GB"/>
          </a:p>
        </p:txBody>
      </p:sp>
    </p:spTree>
    <p:extLst>
      <p:ext uri="{BB962C8B-B14F-4D97-AF65-F5344CB8AC3E}">
        <p14:creationId xmlns:p14="http://schemas.microsoft.com/office/powerpoint/2010/main" val="446072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66E4B1D-ADB2-4F15-8389-44110F300007}" type="datetimeFigureOut">
              <a:rPr lang="en-GB" smtClean="0"/>
              <a:t>13/09/2019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623AC5-E736-42FC-804D-CE08A2C83742}" type="slidenum">
              <a:rPr lang="en-GB" smtClean="0"/>
              <a:t>‹#›</a:t>
            </a:fld>
            <a:endParaRPr lang="en-GB"/>
          </a:p>
        </p:txBody>
      </p:sp>
    </p:spTree>
    <p:extLst>
      <p:ext uri="{BB962C8B-B14F-4D97-AF65-F5344CB8AC3E}">
        <p14:creationId xmlns:p14="http://schemas.microsoft.com/office/powerpoint/2010/main" val="2894990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6E4B1D-ADB2-4F15-8389-44110F300007}" type="datetimeFigureOut">
              <a:rPr lang="en-GB" smtClean="0"/>
              <a:t>13/09/2019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623AC5-E736-42FC-804D-CE08A2C83742}" type="slidenum">
              <a:rPr lang="en-GB" smtClean="0"/>
              <a:t>‹#›</a:t>
            </a:fld>
            <a:endParaRPr lang="en-GB"/>
          </a:p>
        </p:txBody>
      </p:sp>
    </p:spTree>
    <p:extLst>
      <p:ext uri="{BB962C8B-B14F-4D97-AF65-F5344CB8AC3E}">
        <p14:creationId xmlns:p14="http://schemas.microsoft.com/office/powerpoint/2010/main" val="3799756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6E4B1D-ADB2-4F15-8389-44110F300007}" type="datetimeFigureOut">
              <a:rPr lang="en-GB" smtClean="0"/>
              <a:t>13/09/2019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623AC5-E736-42FC-804D-CE08A2C83742}" type="slidenum">
              <a:rPr lang="en-GB" smtClean="0"/>
              <a:t>‹#›</a:t>
            </a:fld>
            <a:endParaRPr lang="en-GB"/>
          </a:p>
        </p:txBody>
      </p:sp>
    </p:spTree>
    <p:extLst>
      <p:ext uri="{BB962C8B-B14F-4D97-AF65-F5344CB8AC3E}">
        <p14:creationId xmlns:p14="http://schemas.microsoft.com/office/powerpoint/2010/main" val="842180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6E4B1D-ADB2-4F15-8389-44110F300007}" type="datetimeFigureOut">
              <a:rPr lang="en-GB" smtClean="0"/>
              <a:t>13/09/2019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623AC5-E736-42FC-804D-CE08A2C83742}" type="slidenum">
              <a:rPr lang="en-GB" smtClean="0"/>
              <a:t>‹#›</a:t>
            </a:fld>
            <a:endParaRPr lang="en-GB"/>
          </a:p>
        </p:txBody>
      </p:sp>
    </p:spTree>
    <p:extLst>
      <p:ext uri="{BB962C8B-B14F-4D97-AF65-F5344CB8AC3E}">
        <p14:creationId xmlns:p14="http://schemas.microsoft.com/office/powerpoint/2010/main" val="2768599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6E4B1D-ADB2-4F15-8389-44110F300007}" type="datetimeFigureOut">
              <a:rPr lang="en-GB" smtClean="0"/>
              <a:t>13/09/2019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623AC5-E736-42FC-804D-CE08A2C83742}" type="slidenum">
              <a:rPr lang="en-GB" smtClean="0"/>
              <a:t>‹#›</a:t>
            </a:fld>
            <a:endParaRPr lang="en-GB"/>
          </a:p>
        </p:txBody>
      </p:sp>
    </p:spTree>
    <p:extLst>
      <p:ext uri="{BB962C8B-B14F-4D97-AF65-F5344CB8AC3E}">
        <p14:creationId xmlns:p14="http://schemas.microsoft.com/office/powerpoint/2010/main" val="855831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6E4B1D-ADB2-4F15-8389-44110F300007}" type="datetimeFigureOut">
              <a:rPr lang="en-GB" smtClean="0"/>
              <a:t>13/09/2019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23AC5-E736-42FC-804D-CE08A2C83742}" type="slidenum">
              <a:rPr lang="en-GB" smtClean="0"/>
              <a:t>‹#›</a:t>
            </a:fld>
            <a:endParaRPr lang="en-GB"/>
          </a:p>
        </p:txBody>
      </p:sp>
    </p:spTree>
    <p:extLst>
      <p:ext uri="{BB962C8B-B14F-4D97-AF65-F5344CB8AC3E}">
        <p14:creationId xmlns:p14="http://schemas.microsoft.com/office/powerpoint/2010/main" val="4276881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blogs.shu.ac.uk/skillscentre/?doing_wp_cron=1560344087.720926046371459960937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blogs.shu.ac.uk/skillscentre/studiosity/?doing_wp_cron=1560513765.3841750621795654296875" TargetMode="External"/><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hyperlink" Target="https://blogs.shu.ac.uk/skillscentre/resources/?doing_wp_cron=1560513823.8415338993072509765625" TargetMode="Externa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blogs.shu.ac.uk/skillscentre/assistive-technology-sessions/"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maths.shu.ac.uk/mathshelp/"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hyperlink" Target="blogs.shu.ac.uk/skillscentre" TargetMode="External"/><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hyperlink" Target="https://students.shu.ac.uk/shuspacecontent/wellbeing/student-wellbeing-service" TargetMode="External"/><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hyperlink" Target="https://blogs.shu.ac.uk/thebridge/studiosity/" TargetMode="External"/><Relationship Id="rId1" Type="http://schemas.openxmlformats.org/officeDocument/2006/relationships/slideLayout" Target="../slideLayouts/slideLayout2.xml"/><Relationship Id="rId6" Type="http://schemas.openxmlformats.org/officeDocument/2006/relationships/hyperlink" Target="https://students.shu.ac.uk/shuspacecontent/disability/disabled-student-support" TargetMode="External"/><Relationship Id="rId5" Type="http://schemas.openxmlformats.org/officeDocument/2006/relationships/image" Target="../media/image19.png"/><Relationship Id="rId10" Type="http://schemas.openxmlformats.org/officeDocument/2006/relationships/image" Target="../media/image21.png"/><Relationship Id="rId4" Type="http://schemas.openxmlformats.org/officeDocument/2006/relationships/hyperlink" Target="https://www.shu.ac.uk/study-here/find-a-course/short-course-university-english-scheme-parttime" TargetMode="External"/><Relationship Id="rId9" Type="http://schemas.openxmlformats.org/officeDocument/2006/relationships/hyperlink" Target="https://www.google.co.uk/url?sa=i&amp;rct=j&amp;q=&amp;esrc=s&amp;source=images&amp;cd=&amp;cad=rja&amp;uact=8&amp;ved=0ahUKEwiMibT8yq_XAhXBLsAKHcSUB1AQjRwIBw&amp;url=https://pixabay.com/en/lindau-coat-of-arms-crest-145244/&amp;psig=AOvVaw2P_CrIbL7J2Y_E0L1f_Eif&amp;ust=151025134226203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Skills%20Centre%20flyer%2019-20.pdf"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https://blogs.shu.ac.uk/skillscentre/find-us/?doing_wp_cron=1556613329.4211080074310302734375"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Academic Adviser </a:t>
            </a:r>
            <a:br>
              <a:rPr lang="en-GB" dirty="0" smtClean="0"/>
            </a:br>
            <a:r>
              <a:rPr lang="en-GB" dirty="0" smtClean="0"/>
              <a:t>Community of Practice</a:t>
            </a:r>
            <a:endParaRPr lang="en-GB" dirty="0"/>
          </a:p>
        </p:txBody>
      </p:sp>
      <p:sp>
        <p:nvSpPr>
          <p:cNvPr id="3" name="Subtitle 2"/>
          <p:cNvSpPr>
            <a:spLocks noGrp="1"/>
          </p:cNvSpPr>
          <p:nvPr>
            <p:ph type="subTitle" idx="1"/>
          </p:nvPr>
        </p:nvSpPr>
        <p:spPr/>
        <p:txBody>
          <a:bodyPr/>
          <a:lstStyle/>
          <a:p>
            <a:r>
              <a:rPr lang="en-GB" dirty="0" smtClean="0">
                <a:solidFill>
                  <a:srgbClr val="FF0000"/>
                </a:solidFill>
              </a:rPr>
              <a:t>September 2019</a:t>
            </a:r>
            <a:endParaRPr lang="en-GB" dirty="0">
              <a:solidFill>
                <a:srgbClr val="FF0000"/>
              </a:solidFill>
            </a:endParaRPr>
          </a:p>
          <a:p>
            <a:r>
              <a:rPr lang="en-GB" dirty="0" smtClean="0">
                <a:solidFill>
                  <a:schemeClr val="tx1"/>
                </a:solidFill>
              </a:rPr>
              <a:t>Melissa Jacobi</a:t>
            </a:r>
            <a:endParaRPr lang="en-GB"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1" y="5378053"/>
            <a:ext cx="8566845" cy="1479947"/>
          </a:xfrm>
          <a:prstGeom prst="rect">
            <a:avLst/>
          </a:prstGeom>
        </p:spPr>
      </p:pic>
    </p:spTree>
    <p:extLst>
      <p:ext uri="{BB962C8B-B14F-4D97-AF65-F5344CB8AC3E}">
        <p14:creationId xmlns:p14="http://schemas.microsoft.com/office/powerpoint/2010/main" val="617066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Workshop topics</a:t>
            </a:r>
            <a:endParaRPr lang="en-GB" b="1" dirty="0"/>
          </a:p>
        </p:txBody>
      </p:sp>
      <p:sp>
        <p:nvSpPr>
          <p:cNvPr id="4" name="TextBox 3"/>
          <p:cNvSpPr txBox="1"/>
          <p:nvPr/>
        </p:nvSpPr>
        <p:spPr>
          <a:xfrm>
            <a:off x="289807" y="1047839"/>
            <a:ext cx="8216018" cy="1646605"/>
          </a:xfrm>
          <a:prstGeom prst="rect">
            <a:avLst/>
          </a:prstGeom>
          <a:noFill/>
        </p:spPr>
        <p:txBody>
          <a:bodyPr wrap="square" numCol="2" spcCol="72000" rtlCol="0">
            <a:spAutoFit/>
          </a:bodyPr>
          <a:lstStyle/>
          <a:p>
            <a:pPr>
              <a:spcAft>
                <a:spcPts val="600"/>
              </a:spcAft>
            </a:pPr>
            <a:r>
              <a:rPr lang="en-GB" sz="2400" b="1" dirty="0" smtClean="0"/>
              <a:t>Writing Skills</a:t>
            </a:r>
          </a:p>
          <a:p>
            <a:pPr marL="342900" indent="-342900">
              <a:buFont typeface="Arial" panose="020B0604020202020204" pitchFamily="34" charset="0"/>
              <a:buChar char="•"/>
            </a:pPr>
            <a:r>
              <a:rPr lang="en-GB" sz="2400" dirty="0" smtClean="0"/>
              <a:t>Academic Writing</a:t>
            </a:r>
          </a:p>
          <a:p>
            <a:pPr marL="342900" indent="-342900">
              <a:buFont typeface="Arial" panose="020B0604020202020204" pitchFamily="34" charset="0"/>
              <a:buChar char="•"/>
            </a:pPr>
            <a:r>
              <a:rPr lang="en-GB" sz="2400" dirty="0" smtClean="0"/>
              <a:t>Critical Writing</a:t>
            </a:r>
          </a:p>
          <a:p>
            <a:pPr marL="342900" indent="-342900">
              <a:buFont typeface="Arial" panose="020B0604020202020204" pitchFamily="34" charset="0"/>
              <a:buChar char="•"/>
            </a:pPr>
            <a:r>
              <a:rPr lang="en-GB" sz="2400" dirty="0" smtClean="0"/>
              <a:t>Reflective Writing</a:t>
            </a:r>
          </a:p>
          <a:p>
            <a:pPr marL="342900" indent="-342900">
              <a:spcAft>
                <a:spcPts val="600"/>
              </a:spcAft>
              <a:buFont typeface="Arial" panose="020B0604020202020204" pitchFamily="34" charset="0"/>
              <a:buChar char="•"/>
            </a:pPr>
            <a:endParaRPr lang="en-GB" sz="2400" dirty="0" smtClean="0"/>
          </a:p>
          <a:p>
            <a:pPr marL="342900" indent="-342900">
              <a:buFont typeface="Arial" panose="020B0604020202020204" pitchFamily="34" charset="0"/>
              <a:buChar char="•"/>
            </a:pPr>
            <a:r>
              <a:rPr lang="en-GB" sz="2400" dirty="0" smtClean="0"/>
              <a:t>Planning and Structuring </a:t>
            </a:r>
          </a:p>
          <a:p>
            <a:pPr marL="342900" indent="-342900">
              <a:buFont typeface="Arial" panose="020B0604020202020204" pitchFamily="34" charset="0"/>
              <a:buChar char="•"/>
            </a:pPr>
            <a:r>
              <a:rPr lang="en-GB" sz="2400" dirty="0" smtClean="0"/>
              <a:t>Literature reviews</a:t>
            </a:r>
          </a:p>
          <a:p>
            <a:pPr marL="342900" indent="-342900">
              <a:buFont typeface="Arial" panose="020B0604020202020204" pitchFamily="34" charset="0"/>
              <a:buChar char="•"/>
            </a:pPr>
            <a:r>
              <a:rPr lang="en-GB" sz="2400" dirty="0" smtClean="0"/>
              <a:t>Editing and Proofreading</a:t>
            </a:r>
            <a:endParaRPr lang="en-GB" sz="2400" dirty="0"/>
          </a:p>
        </p:txBody>
      </p:sp>
      <p:sp>
        <p:nvSpPr>
          <p:cNvPr id="5" name="TextBox 4"/>
          <p:cNvSpPr txBox="1"/>
          <p:nvPr/>
        </p:nvSpPr>
        <p:spPr>
          <a:xfrm>
            <a:off x="289807" y="2914739"/>
            <a:ext cx="8282693" cy="2015936"/>
          </a:xfrm>
          <a:prstGeom prst="rect">
            <a:avLst/>
          </a:prstGeom>
          <a:noFill/>
        </p:spPr>
        <p:txBody>
          <a:bodyPr wrap="square" numCol="2" spcCol="72000" rtlCol="0">
            <a:spAutoFit/>
          </a:bodyPr>
          <a:lstStyle/>
          <a:p>
            <a:pPr>
              <a:spcAft>
                <a:spcPts val="600"/>
              </a:spcAft>
            </a:pPr>
            <a:r>
              <a:rPr lang="en-GB" sz="2400" b="1" dirty="0" smtClean="0"/>
              <a:t>Effective study skills</a:t>
            </a:r>
          </a:p>
          <a:p>
            <a:pPr marL="342900" indent="-342900">
              <a:buFont typeface="Arial" panose="020B0604020202020204" pitchFamily="34" charset="0"/>
              <a:buChar char="•"/>
            </a:pPr>
            <a:r>
              <a:rPr lang="en-GB" sz="2400" dirty="0" smtClean="0"/>
              <a:t>Academic reading strategies</a:t>
            </a:r>
          </a:p>
          <a:p>
            <a:pPr marL="342900" indent="-342900">
              <a:buFont typeface="Arial" panose="020B0604020202020204" pitchFamily="34" charset="0"/>
              <a:buChar char="•"/>
            </a:pPr>
            <a:r>
              <a:rPr lang="en-GB" sz="2400" dirty="0" smtClean="0"/>
              <a:t>Effective notetaking</a:t>
            </a:r>
          </a:p>
          <a:p>
            <a:pPr marL="342900" indent="-342900">
              <a:buFont typeface="Arial" panose="020B0604020202020204" pitchFamily="34" charset="0"/>
              <a:buChar char="•"/>
            </a:pPr>
            <a:r>
              <a:rPr lang="en-GB" sz="2400" dirty="0" smtClean="0"/>
              <a:t>Presentation skills</a:t>
            </a:r>
          </a:p>
          <a:p>
            <a:pPr marL="342900" indent="-342900">
              <a:spcAft>
                <a:spcPts val="600"/>
              </a:spcAft>
              <a:buFont typeface="Arial" panose="020B0604020202020204" pitchFamily="34" charset="0"/>
              <a:buChar char="•"/>
            </a:pPr>
            <a:endParaRPr lang="en-GB" sz="2400" dirty="0" smtClean="0"/>
          </a:p>
          <a:p>
            <a:pPr marL="342900" indent="-342900">
              <a:buFont typeface="Arial" panose="020B0604020202020204" pitchFamily="34" charset="0"/>
              <a:buChar char="•"/>
            </a:pPr>
            <a:r>
              <a:rPr lang="en-GB" sz="2400" dirty="0" smtClean="0"/>
              <a:t>Time </a:t>
            </a:r>
            <a:r>
              <a:rPr lang="en-GB" sz="2400" dirty="0"/>
              <a:t>management</a:t>
            </a:r>
          </a:p>
          <a:p>
            <a:pPr marL="342900" indent="-342900">
              <a:buFont typeface="Arial" panose="020B0604020202020204" pitchFamily="34" charset="0"/>
              <a:buChar char="•"/>
            </a:pPr>
            <a:r>
              <a:rPr lang="en-GB" sz="2400" dirty="0"/>
              <a:t>Exam and revision</a:t>
            </a:r>
            <a:br>
              <a:rPr lang="en-GB" sz="2400" dirty="0"/>
            </a:br>
            <a:r>
              <a:rPr lang="en-GB" sz="2400" dirty="0"/>
              <a:t>strategy</a:t>
            </a:r>
          </a:p>
          <a:p>
            <a:pPr marL="342900" indent="-342900">
              <a:buFont typeface="Arial" panose="020B0604020202020204" pitchFamily="34" charset="0"/>
              <a:buChar char="•"/>
            </a:pPr>
            <a:endParaRPr lang="en-GB" sz="2400" dirty="0"/>
          </a:p>
        </p:txBody>
      </p:sp>
      <p:sp>
        <p:nvSpPr>
          <p:cNvPr id="6" name="TextBox 5"/>
          <p:cNvSpPr txBox="1"/>
          <p:nvPr/>
        </p:nvSpPr>
        <p:spPr>
          <a:xfrm>
            <a:off x="366007" y="5225206"/>
            <a:ext cx="8282693" cy="1277273"/>
          </a:xfrm>
          <a:prstGeom prst="rect">
            <a:avLst/>
          </a:prstGeom>
          <a:noFill/>
        </p:spPr>
        <p:txBody>
          <a:bodyPr wrap="square" numCol="2" spcCol="72000" rtlCol="0">
            <a:spAutoFit/>
          </a:bodyPr>
          <a:lstStyle/>
          <a:p>
            <a:pPr>
              <a:spcAft>
                <a:spcPts val="600"/>
              </a:spcAft>
            </a:pPr>
            <a:r>
              <a:rPr lang="en-GB" sz="2400" b="1" dirty="0" smtClean="0"/>
              <a:t>Research skills</a:t>
            </a:r>
          </a:p>
          <a:p>
            <a:pPr marL="342900" indent="-342900">
              <a:buFont typeface="Arial" panose="020B0604020202020204" pitchFamily="34" charset="0"/>
              <a:buChar char="•"/>
            </a:pPr>
            <a:r>
              <a:rPr lang="en-GB" sz="2400" dirty="0" smtClean="0"/>
              <a:t>Planning your research</a:t>
            </a:r>
          </a:p>
          <a:p>
            <a:pPr marL="342900" indent="-342900">
              <a:buFont typeface="Arial" panose="020B0604020202020204" pitchFamily="34" charset="0"/>
              <a:buChar char="•"/>
            </a:pPr>
            <a:endParaRPr lang="en-GB" sz="2400" dirty="0"/>
          </a:p>
          <a:p>
            <a:pPr marL="342900" indent="-342900">
              <a:spcAft>
                <a:spcPts val="600"/>
              </a:spcAft>
              <a:buFont typeface="Arial" panose="020B0604020202020204" pitchFamily="34" charset="0"/>
              <a:buChar char="•"/>
            </a:pPr>
            <a:endParaRPr lang="en-GB" sz="2400" dirty="0" smtClean="0"/>
          </a:p>
          <a:p>
            <a:pPr marL="342900" indent="-342900">
              <a:buFont typeface="Arial" panose="020B0604020202020204" pitchFamily="34" charset="0"/>
              <a:buChar char="•"/>
            </a:pPr>
            <a:r>
              <a:rPr lang="en-GB" sz="2400" dirty="0" smtClean="0"/>
              <a:t>Writing up your research</a:t>
            </a:r>
            <a:endParaRPr lang="en-GB" sz="2400" dirty="0"/>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841107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8" y="188640"/>
            <a:ext cx="8574143" cy="657654"/>
          </a:xfrm>
        </p:spPr>
        <p:txBody>
          <a:bodyPr>
            <a:normAutofit fontScale="90000"/>
          </a:bodyPr>
          <a:lstStyle/>
          <a:p>
            <a:r>
              <a:rPr lang="en-GB" b="1" dirty="0" smtClean="0"/>
              <a:t>Writing forums</a:t>
            </a:r>
            <a:endParaRPr lang="en-GB" b="1" dirty="0"/>
          </a:p>
        </p:txBody>
      </p:sp>
      <p:sp>
        <p:nvSpPr>
          <p:cNvPr id="6" name="TextBox 5"/>
          <p:cNvSpPr txBox="1"/>
          <p:nvPr/>
        </p:nvSpPr>
        <p:spPr>
          <a:xfrm>
            <a:off x="364264" y="1294821"/>
            <a:ext cx="8122511" cy="4616648"/>
          </a:xfrm>
          <a:prstGeom prst="rect">
            <a:avLst/>
          </a:prstGeom>
          <a:noFill/>
        </p:spPr>
        <p:txBody>
          <a:bodyPr wrap="square" rtlCol="0">
            <a:spAutoFit/>
          </a:bodyPr>
          <a:lstStyle/>
          <a:p>
            <a:pPr marL="285750" indent="-285750">
              <a:spcAft>
                <a:spcPts val="2400"/>
              </a:spcAft>
              <a:buFont typeface="Arial" panose="020B0604020202020204" pitchFamily="34" charset="0"/>
              <a:buChar char="•"/>
            </a:pPr>
            <a:r>
              <a:rPr lang="en-GB" sz="2800" dirty="0">
                <a:latin typeface="+mj-lt"/>
                <a:ea typeface="Verdana" panose="020B0604030504040204" pitchFamily="34" charset="0"/>
                <a:cs typeface="Verdana" panose="020B0604030504040204" pitchFamily="34" charset="0"/>
              </a:rPr>
              <a:t>Small groups - maximum of 4 </a:t>
            </a:r>
            <a:r>
              <a:rPr lang="en-GB" sz="2800" dirty="0" smtClean="0">
                <a:latin typeface="+mj-lt"/>
                <a:ea typeface="Verdana" panose="020B0604030504040204" pitchFamily="34" charset="0"/>
                <a:cs typeface="Verdana" panose="020B0604030504040204" pitchFamily="34" charset="0"/>
              </a:rPr>
              <a:t>participants.</a:t>
            </a:r>
            <a:endParaRPr lang="en-GB" sz="2800" dirty="0">
              <a:latin typeface="+mj-lt"/>
              <a:ea typeface="Verdana" panose="020B0604030504040204" pitchFamily="34" charset="0"/>
              <a:cs typeface="Verdana" panose="020B0604030504040204" pitchFamily="34" charset="0"/>
            </a:endParaRPr>
          </a:p>
          <a:p>
            <a:pPr marL="285750" indent="-285750">
              <a:spcAft>
                <a:spcPts val="2400"/>
              </a:spcAft>
              <a:buFont typeface="Arial" panose="020B0604020202020204" pitchFamily="34" charset="0"/>
              <a:buChar char="•"/>
            </a:pPr>
            <a:r>
              <a:rPr lang="en-GB" sz="2800" dirty="0">
                <a:latin typeface="+mj-lt"/>
                <a:ea typeface="Verdana" panose="020B0604030504040204" pitchFamily="34" charset="0"/>
                <a:cs typeface="Verdana" panose="020B0604030504040204" pitchFamily="34" charset="0"/>
              </a:rPr>
              <a:t>Students share and discuss their work and give and receive feedback to </a:t>
            </a:r>
            <a:r>
              <a:rPr lang="en-GB" sz="2800" dirty="0" smtClean="0">
                <a:latin typeface="+mj-lt"/>
                <a:ea typeface="Verdana" panose="020B0604030504040204" pitchFamily="34" charset="0"/>
                <a:cs typeface="Verdana" panose="020B0604030504040204" pitchFamily="34" charset="0"/>
              </a:rPr>
              <a:t>peers, facilitated by an Academic Skills Advisor.</a:t>
            </a:r>
          </a:p>
          <a:p>
            <a:pPr marL="285750" indent="-285750">
              <a:spcAft>
                <a:spcPts val="2400"/>
              </a:spcAft>
              <a:buFont typeface="Arial" panose="020B0604020202020204" pitchFamily="34" charset="0"/>
              <a:buChar char="•"/>
            </a:pPr>
            <a:r>
              <a:rPr lang="en-GB" sz="2800" dirty="0" smtClean="0">
                <a:latin typeface="+mj-lt"/>
                <a:ea typeface="Verdana" panose="020B0604030504040204" pitchFamily="34" charset="0"/>
                <a:cs typeface="Verdana" panose="020B0604030504040204" pitchFamily="34" charset="0"/>
              </a:rPr>
              <a:t>Aim </a:t>
            </a:r>
            <a:r>
              <a:rPr lang="en-GB" sz="2800" dirty="0">
                <a:latin typeface="+mj-lt"/>
                <a:ea typeface="Verdana" panose="020B0604030504040204" pitchFamily="34" charset="0"/>
                <a:cs typeface="Verdana" panose="020B0604030504040204" pitchFamily="34" charset="0"/>
              </a:rPr>
              <a:t>to develop and apply </a:t>
            </a:r>
            <a:r>
              <a:rPr lang="en-GB" sz="2800" dirty="0" smtClean="0">
                <a:latin typeface="+mj-lt"/>
                <a:ea typeface="Verdana" panose="020B0604030504040204" pitchFamily="34" charset="0"/>
                <a:cs typeface="Verdana" panose="020B0604030504040204" pitchFamily="34" charset="0"/>
              </a:rPr>
              <a:t>new writing strategies.</a:t>
            </a:r>
            <a:endParaRPr lang="en-GB" sz="2800" dirty="0">
              <a:latin typeface="+mj-lt"/>
              <a:ea typeface="Verdana" panose="020B0604030504040204" pitchFamily="34" charset="0"/>
              <a:cs typeface="Verdana" panose="020B0604030504040204" pitchFamily="34" charset="0"/>
            </a:endParaRPr>
          </a:p>
          <a:p>
            <a:pPr marL="285750" indent="-285750">
              <a:spcAft>
                <a:spcPts val="2400"/>
              </a:spcAft>
              <a:buFont typeface="Arial" panose="020B0604020202020204" pitchFamily="34" charset="0"/>
              <a:buChar char="•"/>
            </a:pPr>
            <a:r>
              <a:rPr lang="en-GB" sz="2800" dirty="0">
                <a:latin typeface="+mj-lt"/>
                <a:ea typeface="Verdana" panose="020B0604030504040204" pitchFamily="34" charset="0"/>
                <a:cs typeface="Verdana" panose="020B0604030504040204" pitchFamily="34" charset="0"/>
              </a:rPr>
              <a:t>Book as a group </a:t>
            </a:r>
            <a:r>
              <a:rPr lang="en-GB" sz="2800" dirty="0" smtClean="0">
                <a:latin typeface="+mj-lt"/>
                <a:ea typeface="Verdana" panose="020B0604030504040204" pitchFamily="34" charset="0"/>
                <a:cs typeface="Verdana" panose="020B0604030504040204" pitchFamily="34" charset="0"/>
              </a:rPr>
              <a:t>to discuss an assignment from your course.</a:t>
            </a:r>
            <a:endParaRPr lang="en-GB" sz="2800" dirty="0">
              <a:latin typeface="+mj-lt"/>
              <a:ea typeface="Verdana" panose="020B0604030504040204" pitchFamily="34" charset="0"/>
              <a:cs typeface="Verdana" panose="020B0604030504040204" pitchFamily="34" charset="0"/>
            </a:endParaRPr>
          </a:p>
          <a:p>
            <a:endParaRPr lang="en-GB" dirty="0"/>
          </a:p>
        </p:txBody>
      </p:sp>
    </p:spTree>
    <p:extLst>
      <p:ext uri="{BB962C8B-B14F-4D97-AF65-F5344CB8AC3E}">
        <p14:creationId xmlns:p14="http://schemas.microsoft.com/office/powerpoint/2010/main" val="1985700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8" y="188640"/>
            <a:ext cx="8574143" cy="657654"/>
          </a:xfrm>
        </p:spPr>
        <p:txBody>
          <a:bodyPr>
            <a:normAutofit fontScale="90000"/>
          </a:bodyPr>
          <a:lstStyle/>
          <a:p>
            <a:r>
              <a:rPr lang="en-GB" b="1" dirty="0" smtClean="0"/>
              <a:t>1-1 appointments</a:t>
            </a:r>
            <a:endParaRPr lang="en-GB" b="1" dirty="0"/>
          </a:p>
        </p:txBody>
      </p:sp>
      <p:sp>
        <p:nvSpPr>
          <p:cNvPr id="6" name="TextBox 5"/>
          <p:cNvSpPr txBox="1"/>
          <p:nvPr/>
        </p:nvSpPr>
        <p:spPr>
          <a:xfrm>
            <a:off x="364264" y="1294821"/>
            <a:ext cx="8179661" cy="4431983"/>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GB" sz="2800" dirty="0" smtClean="0"/>
              <a:t>30 minute 1-1 tutorials with an Academic Skills Advisor.</a:t>
            </a:r>
          </a:p>
          <a:p>
            <a:pPr marL="457200" indent="-457200">
              <a:spcAft>
                <a:spcPts val="1200"/>
              </a:spcAft>
              <a:buFont typeface="Arial" panose="020B0604020202020204" pitchFamily="34" charset="0"/>
              <a:buChar char="•"/>
            </a:pPr>
            <a:r>
              <a:rPr lang="en-GB" sz="2800" dirty="0" smtClean="0"/>
              <a:t>Available to book 2 weeks in advance.</a:t>
            </a:r>
          </a:p>
          <a:p>
            <a:pPr marL="457200" indent="-457200">
              <a:spcAft>
                <a:spcPts val="1200"/>
              </a:spcAft>
              <a:buFont typeface="Arial" panose="020B0604020202020204" pitchFamily="34" charset="0"/>
              <a:buChar char="•"/>
            </a:pPr>
            <a:r>
              <a:rPr lang="en-GB" sz="2800" dirty="0" smtClean="0"/>
              <a:t>Offered at both campuses: in-person &amp; over the phone.</a:t>
            </a:r>
          </a:p>
          <a:p>
            <a:pPr marL="457200" indent="-457200">
              <a:spcAft>
                <a:spcPts val="1200"/>
              </a:spcAft>
              <a:buFont typeface="Arial" panose="020B0604020202020204" pitchFamily="34" charset="0"/>
              <a:buChar char="•"/>
            </a:pPr>
            <a:r>
              <a:rPr lang="en-GB" sz="2800" dirty="0" smtClean="0"/>
              <a:t>Work with an advisor on a range of academic skills topics: for example, to focus on a section of your draft assignment or to plan and manage your workload.</a:t>
            </a:r>
          </a:p>
        </p:txBody>
      </p:sp>
    </p:spTree>
    <p:extLst>
      <p:ext uri="{BB962C8B-B14F-4D97-AF65-F5344CB8AC3E}">
        <p14:creationId xmlns:p14="http://schemas.microsoft.com/office/powerpoint/2010/main" val="2958450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ea typeface="Verdana" panose="020B0604030504040204" pitchFamily="34" charset="0"/>
                <a:cs typeface="Verdana" panose="020B0604030504040204" pitchFamily="34" charset="0"/>
              </a:rPr>
              <a:t>For quick questions?</a:t>
            </a:r>
            <a:endParaRPr lang="en-GB" dirty="0"/>
          </a:p>
        </p:txBody>
      </p:sp>
      <p:sp>
        <p:nvSpPr>
          <p:cNvPr id="6" name="Content Placeholder 5"/>
          <p:cNvSpPr>
            <a:spLocks noGrp="1"/>
          </p:cNvSpPr>
          <p:nvPr>
            <p:ph idx="1"/>
          </p:nvPr>
        </p:nvSpPr>
        <p:spPr>
          <a:xfrm>
            <a:off x="457200" y="1389184"/>
            <a:ext cx="8229600" cy="4525963"/>
          </a:xfrm>
        </p:spPr>
        <p:txBody>
          <a:bodyPr>
            <a:normAutofit fontScale="92500" lnSpcReduction="10000"/>
          </a:bodyPr>
          <a:lstStyle/>
          <a:p>
            <a:pPr marL="0" indent="0">
              <a:buNone/>
            </a:pPr>
            <a:r>
              <a:rPr lang="en-GB" dirty="0" smtClean="0">
                <a:latin typeface="+mj-lt"/>
              </a:rPr>
              <a:t>Drop-in appointments:</a:t>
            </a:r>
            <a:br>
              <a:rPr lang="en-GB" dirty="0" smtClean="0">
                <a:latin typeface="+mj-lt"/>
              </a:rPr>
            </a:br>
            <a:endParaRPr lang="en-GB" dirty="0" smtClean="0">
              <a:latin typeface="+mj-lt"/>
            </a:endParaRPr>
          </a:p>
          <a:p>
            <a:pPr>
              <a:buFont typeface="Arial" panose="020B0604020202020204" pitchFamily="34" charset="0"/>
              <a:buChar char="•"/>
            </a:pPr>
            <a:r>
              <a:rPr lang="en-GB" dirty="0" smtClean="0">
                <a:latin typeface="+mj-lt"/>
              </a:rPr>
              <a:t>up to 15 </a:t>
            </a:r>
            <a:r>
              <a:rPr lang="en-GB" dirty="0">
                <a:latin typeface="+mj-lt"/>
              </a:rPr>
              <a:t>minute quick </a:t>
            </a:r>
            <a:r>
              <a:rPr lang="en-GB" dirty="0" smtClean="0">
                <a:latin typeface="+mj-lt"/>
              </a:rPr>
              <a:t>queries in two-hour blocks</a:t>
            </a:r>
          </a:p>
          <a:p>
            <a:pPr>
              <a:buFont typeface="Arial" panose="020B0604020202020204" pitchFamily="34" charset="0"/>
              <a:buChar char="•"/>
            </a:pPr>
            <a:r>
              <a:rPr lang="en-GB" dirty="0">
                <a:latin typeface="+mj-lt"/>
              </a:rPr>
              <a:t>In faculty </a:t>
            </a:r>
            <a:r>
              <a:rPr lang="en-GB" dirty="0" smtClean="0">
                <a:latin typeface="+mj-lt"/>
              </a:rPr>
              <a:t>buildings across campus</a:t>
            </a:r>
          </a:p>
          <a:p>
            <a:pPr>
              <a:buFont typeface="Arial" panose="020B0604020202020204" pitchFamily="34" charset="0"/>
              <a:buChar char="•"/>
            </a:pPr>
            <a:r>
              <a:rPr lang="en-GB" dirty="0" smtClean="0">
                <a:latin typeface="+mj-lt"/>
              </a:rPr>
              <a:t>Scheduled both at </a:t>
            </a:r>
            <a:r>
              <a:rPr lang="en-GB" dirty="0">
                <a:latin typeface="+mj-lt"/>
              </a:rPr>
              <a:t>City and </a:t>
            </a:r>
            <a:r>
              <a:rPr lang="en-GB" dirty="0" smtClean="0">
                <a:latin typeface="+mj-lt"/>
              </a:rPr>
              <a:t>Collegiate</a:t>
            </a:r>
          </a:p>
          <a:p>
            <a:pPr marL="0" indent="0">
              <a:buNone/>
            </a:pPr>
            <a:endParaRPr lang="en-GB" dirty="0" smtClean="0">
              <a:latin typeface="+mj-lt"/>
            </a:endParaRPr>
          </a:p>
          <a:p>
            <a:pPr marL="0" indent="0">
              <a:buNone/>
            </a:pPr>
            <a:r>
              <a:rPr lang="en-GB" dirty="0" smtClean="0">
                <a:latin typeface="+mj-lt"/>
              </a:rPr>
              <a:t>For more information see: </a:t>
            </a:r>
          </a:p>
          <a:p>
            <a:pPr marL="0" indent="0">
              <a:buNone/>
            </a:pPr>
            <a:r>
              <a:rPr lang="en-GB" dirty="0">
                <a:latin typeface="+mj-lt"/>
                <a:ea typeface="Verdana" panose="020B0604030504040204" pitchFamily="34" charset="0"/>
                <a:cs typeface="Verdana" panose="020B0604030504040204" pitchFamily="34" charset="0"/>
                <a:hlinkClick r:id="rId3"/>
              </a:rPr>
              <a:t>blogs.shu.ac.uk/</a:t>
            </a:r>
            <a:r>
              <a:rPr lang="en-GB" dirty="0" err="1">
                <a:latin typeface="+mj-lt"/>
                <a:ea typeface="Verdana" panose="020B0604030504040204" pitchFamily="34" charset="0"/>
                <a:cs typeface="Verdana" panose="020B0604030504040204" pitchFamily="34" charset="0"/>
                <a:hlinkClick r:id="rId3"/>
              </a:rPr>
              <a:t>skillscentre</a:t>
            </a:r>
            <a:endParaRPr lang="en-GB" dirty="0">
              <a:latin typeface="+mj-lt"/>
              <a:ea typeface="Verdana" panose="020B0604030504040204" pitchFamily="34" charset="0"/>
              <a:cs typeface="Verdana" panose="020B0604030504040204" pitchFamily="34" charset="0"/>
            </a:endParaRPr>
          </a:p>
          <a:p>
            <a:pPr marL="0" indent="0">
              <a:buNone/>
            </a:pPr>
            <a:endParaRPr lang="en-GB" dirty="0"/>
          </a:p>
          <a:p>
            <a:endParaRPr lang="en-GB" dirty="0"/>
          </a:p>
          <a:p>
            <a:endParaRPr lang="en-GB" dirty="0"/>
          </a:p>
          <a:p>
            <a:endParaRPr lang="en-GB" dirty="0"/>
          </a:p>
          <a:p>
            <a:endParaRPr lang="en-GB" dirty="0"/>
          </a:p>
        </p:txBody>
      </p:sp>
      <p:pic>
        <p:nvPicPr>
          <p:cNvPr id="15" name="Picture 14" descr="Two people talking at a desk." title="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5793" y="4375052"/>
            <a:ext cx="1589649" cy="1589649"/>
          </a:xfrm>
          <a:prstGeom prst="rect">
            <a:avLst/>
          </a:prstGeom>
        </p:spPr>
      </p:pic>
    </p:spTree>
    <p:extLst>
      <p:ext uri="{BB962C8B-B14F-4D97-AF65-F5344CB8AC3E}">
        <p14:creationId xmlns:p14="http://schemas.microsoft.com/office/powerpoint/2010/main" val="14231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ea typeface="Verdana" panose="020B0604030504040204" pitchFamily="34" charset="0"/>
                <a:cs typeface="Verdana" panose="020B0604030504040204" pitchFamily="34" charset="0"/>
              </a:rPr>
              <a:t>Off campus? </a:t>
            </a:r>
            <a:endParaRPr lang="en-GB" dirty="0"/>
          </a:p>
        </p:txBody>
      </p:sp>
      <p:sp>
        <p:nvSpPr>
          <p:cNvPr id="14" name="TextBox 13"/>
          <p:cNvSpPr txBox="1"/>
          <p:nvPr/>
        </p:nvSpPr>
        <p:spPr>
          <a:xfrm>
            <a:off x="327526" y="5114128"/>
            <a:ext cx="5757334" cy="523220"/>
          </a:xfrm>
          <a:prstGeom prst="rect">
            <a:avLst/>
          </a:prstGeom>
          <a:noFill/>
        </p:spPr>
        <p:txBody>
          <a:bodyPr wrap="square" rtlCol="0">
            <a:spAutoFit/>
          </a:bodyPr>
          <a:lstStyle/>
          <a:p>
            <a:r>
              <a:rPr lang="en-GB" sz="2800" dirty="0" err="1" smtClean="0"/>
              <a:t>Studiosity</a:t>
            </a:r>
            <a:endParaRPr lang="en-GB" sz="2800" dirty="0"/>
          </a:p>
        </p:txBody>
      </p:sp>
      <p:pic>
        <p:nvPicPr>
          <p:cNvPr id="5" name="Picture 4" descr="a service to obtain feedback on your work from a company affiliated to Sheffeild Hallam. Check details for conditions, access and turnaround times. Available through My Hallam." title="Studiosity logo">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r="51975"/>
          <a:stretch/>
        </p:blipFill>
        <p:spPr>
          <a:xfrm>
            <a:off x="4220252" y="4994265"/>
            <a:ext cx="2418674" cy="10072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364077" y="3986478"/>
            <a:ext cx="5757334" cy="523220"/>
          </a:xfrm>
          <a:prstGeom prst="rect">
            <a:avLst/>
          </a:prstGeom>
          <a:noFill/>
        </p:spPr>
        <p:txBody>
          <a:bodyPr wrap="square" rtlCol="0">
            <a:spAutoFit/>
          </a:bodyPr>
          <a:lstStyle/>
          <a:p>
            <a:r>
              <a:rPr lang="en-GB" sz="2800" dirty="0" smtClean="0"/>
              <a:t>Online e-resources</a:t>
            </a:r>
            <a:endParaRPr lang="en-GB" sz="2800" dirty="0"/>
          </a:p>
        </p:txBody>
      </p:sp>
      <p:pic>
        <p:nvPicPr>
          <p:cNvPr id="18" name="Picture 17" descr="See skills centre website for online resources- access is through my Hallam." title="Online resources">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53955" y="3488593"/>
            <a:ext cx="1358544" cy="1358544"/>
          </a:xfrm>
          <a:prstGeom prst="rect">
            <a:avLst/>
          </a:prstGeom>
        </p:spPr>
      </p:pic>
      <p:sp>
        <p:nvSpPr>
          <p:cNvPr id="12" name="TextBox 11"/>
          <p:cNvSpPr txBox="1"/>
          <p:nvPr/>
        </p:nvSpPr>
        <p:spPr>
          <a:xfrm>
            <a:off x="435836" y="2534486"/>
            <a:ext cx="5757334" cy="954107"/>
          </a:xfrm>
          <a:prstGeom prst="rect">
            <a:avLst/>
          </a:prstGeom>
          <a:noFill/>
        </p:spPr>
        <p:txBody>
          <a:bodyPr wrap="square" rtlCol="0">
            <a:spAutoFit/>
          </a:bodyPr>
          <a:lstStyle/>
          <a:p>
            <a:r>
              <a:rPr lang="en-GB" sz="2800" dirty="0" smtClean="0"/>
              <a:t>1-1 appointments via phone</a:t>
            </a:r>
            <a:br>
              <a:rPr lang="en-GB" sz="2800" dirty="0" smtClean="0"/>
            </a:br>
            <a:endParaRPr lang="en-GB" sz="2800" dirty="0"/>
          </a:p>
        </p:txBody>
      </p:sp>
      <p:pic>
        <p:nvPicPr>
          <p:cNvPr id="4" name="Picture 3" descr="We have mobile phone appointments." title="Icon mobile phon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07775" y="1962153"/>
            <a:ext cx="1554169" cy="1554169"/>
          </a:xfrm>
          <a:prstGeom prst="rect">
            <a:avLst/>
          </a:prstGeom>
        </p:spPr>
      </p:pic>
      <p:sp>
        <p:nvSpPr>
          <p:cNvPr id="3" name="TextBox 2"/>
          <p:cNvSpPr txBox="1"/>
          <p:nvPr/>
        </p:nvSpPr>
        <p:spPr>
          <a:xfrm>
            <a:off x="364077" y="1443929"/>
            <a:ext cx="5757334" cy="523220"/>
          </a:xfrm>
          <a:prstGeom prst="rect">
            <a:avLst/>
          </a:prstGeom>
          <a:noFill/>
        </p:spPr>
        <p:txBody>
          <a:bodyPr wrap="square" rtlCol="0">
            <a:spAutoFit/>
          </a:bodyPr>
          <a:lstStyle/>
          <a:p>
            <a:r>
              <a:rPr lang="en-GB" sz="2800" dirty="0" smtClean="0"/>
              <a:t>Weekly webinars</a:t>
            </a:r>
            <a:endParaRPr lang="en-GB" sz="2800" dirty="0"/>
          </a:p>
        </p:txBody>
      </p:sp>
      <p:pic>
        <p:nvPicPr>
          <p:cNvPr id="17" name="Picture 16" descr="Webinars online." title="Ico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56235" y="1128546"/>
            <a:ext cx="1153985" cy="1153985"/>
          </a:xfrm>
          <a:prstGeom prst="rect">
            <a:avLst/>
          </a:prstGeom>
        </p:spPr>
      </p:pic>
    </p:spTree>
    <p:extLst>
      <p:ext uri="{BB962C8B-B14F-4D97-AF65-F5344CB8AC3E}">
        <p14:creationId xmlns:p14="http://schemas.microsoft.com/office/powerpoint/2010/main" val="82151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1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064" y="165638"/>
            <a:ext cx="6237797" cy="657654"/>
          </a:xfrm>
        </p:spPr>
        <p:txBody>
          <a:bodyPr>
            <a:normAutofit fontScale="90000"/>
          </a:bodyPr>
          <a:lstStyle/>
          <a:p>
            <a:r>
              <a:rPr lang="en-GB" b="1" dirty="0">
                <a:ea typeface="Verdana" panose="020B0604030504040204" pitchFamily="34" charset="0"/>
                <a:cs typeface="Verdana" panose="020B0604030504040204" pitchFamily="34" charset="0"/>
              </a:rPr>
              <a:t>Student </a:t>
            </a:r>
            <a:r>
              <a:rPr lang="en-GB" b="1" dirty="0" smtClean="0">
                <a:ea typeface="Verdana" panose="020B0604030504040204" pitchFamily="34" charset="0"/>
                <a:cs typeface="Verdana" panose="020B0604030504040204" pitchFamily="34" charset="0"/>
              </a:rPr>
              <a:t>feedback</a:t>
            </a:r>
            <a:endParaRPr lang="en-GB" b="1" dirty="0">
              <a:ea typeface="Verdana" panose="020B0604030504040204" pitchFamily="34" charset="0"/>
              <a:cs typeface="Verdana" panose="020B0604030504040204" pitchFamily="34" charset="0"/>
            </a:endParaRPr>
          </a:p>
        </p:txBody>
      </p:sp>
      <p:sp>
        <p:nvSpPr>
          <p:cNvPr id="3" name="TextBox 2"/>
          <p:cNvSpPr txBox="1"/>
          <p:nvPr/>
        </p:nvSpPr>
        <p:spPr>
          <a:xfrm>
            <a:off x="200025" y="1143000"/>
            <a:ext cx="8610600" cy="2046714"/>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GB" sz="2800" b="1" dirty="0" smtClean="0"/>
              <a:t>95% </a:t>
            </a:r>
            <a:r>
              <a:rPr lang="en-GB" sz="2800" dirty="0" smtClean="0"/>
              <a:t>of workshop attendees say their</a:t>
            </a:r>
            <a:r>
              <a:rPr lang="en-GB" sz="2800" b="1" dirty="0" smtClean="0"/>
              <a:t> confidence in the topic increased</a:t>
            </a:r>
            <a:r>
              <a:rPr lang="en-GB" sz="2800" dirty="0" smtClean="0"/>
              <a:t> after attending a session.</a:t>
            </a:r>
          </a:p>
          <a:p>
            <a:pPr marL="285750" indent="-285750">
              <a:buFont typeface="Arial" panose="020B0604020202020204" pitchFamily="34" charset="0"/>
              <a:buChar char="•"/>
            </a:pPr>
            <a:r>
              <a:rPr lang="en-GB" sz="2800" b="1" dirty="0" smtClean="0"/>
              <a:t>97% </a:t>
            </a:r>
            <a:r>
              <a:rPr lang="en-GB" sz="2800" dirty="0" smtClean="0"/>
              <a:t>of students said the </a:t>
            </a:r>
            <a:r>
              <a:rPr lang="en-GB" sz="2800" b="1" dirty="0" smtClean="0"/>
              <a:t>sessions were relevant</a:t>
            </a:r>
            <a:r>
              <a:rPr lang="en-GB" sz="2800" dirty="0" smtClean="0"/>
              <a:t> to their studies.</a:t>
            </a:r>
            <a:endParaRPr lang="en-GB" sz="2800" dirty="0"/>
          </a:p>
        </p:txBody>
      </p:sp>
      <p:sp>
        <p:nvSpPr>
          <p:cNvPr id="4" name="Rounded Rectangular Callout 3"/>
          <p:cNvSpPr/>
          <p:nvPr/>
        </p:nvSpPr>
        <p:spPr>
          <a:xfrm>
            <a:off x="590550" y="3323748"/>
            <a:ext cx="3619500" cy="2572227"/>
          </a:xfrm>
          <a:prstGeom prst="wedgeRoundRectCallout">
            <a:avLst>
              <a:gd name="adj1" fmla="val -31182"/>
              <a:gd name="adj2" fmla="val 64211"/>
              <a:gd name="adj3" fmla="val 16667"/>
            </a:avLst>
          </a:prstGeom>
          <a:solidFill>
            <a:srgbClr val="C0D800">
              <a:alpha val="10000"/>
            </a:srgb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dirty="0" smtClean="0">
                <a:solidFill>
                  <a:schemeClr val="tx1"/>
                </a:solidFill>
              </a:rPr>
              <a:t>I will now efficiently organise my time for reading research materials using the tips and tools provided in the workshop.</a:t>
            </a:r>
            <a:endParaRPr lang="en-GB" sz="2200" dirty="0">
              <a:solidFill>
                <a:schemeClr val="tx1"/>
              </a:solidFill>
            </a:endParaRPr>
          </a:p>
        </p:txBody>
      </p:sp>
      <p:sp>
        <p:nvSpPr>
          <p:cNvPr id="8" name="Rounded Rectangular Callout 7"/>
          <p:cNvSpPr/>
          <p:nvPr/>
        </p:nvSpPr>
        <p:spPr>
          <a:xfrm>
            <a:off x="4819650" y="3228976"/>
            <a:ext cx="3762376" cy="2667000"/>
          </a:xfrm>
          <a:prstGeom prst="wedgeRoundRectCallout">
            <a:avLst>
              <a:gd name="adj1" fmla="val 25694"/>
              <a:gd name="adj2" fmla="val -60156"/>
              <a:gd name="adj3" fmla="val 16667"/>
            </a:avLst>
          </a:prstGeom>
          <a:solidFill>
            <a:srgbClr val="C0D800">
              <a:alpha val="10000"/>
            </a:srgb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dirty="0" smtClean="0">
                <a:solidFill>
                  <a:schemeClr val="tx1"/>
                </a:solidFill>
              </a:rPr>
              <a:t>I am now able to identify when I have written critically and used this to improve my literature review immediately after the session.</a:t>
            </a:r>
            <a:endParaRPr lang="en-GB" sz="2200" dirty="0">
              <a:solidFill>
                <a:schemeClr val="tx1"/>
              </a:solidFill>
            </a:endParaRPr>
          </a:p>
        </p:txBody>
      </p:sp>
    </p:spTree>
    <p:extLst>
      <p:ext uri="{BB962C8B-B14F-4D97-AF65-F5344CB8AC3E}">
        <p14:creationId xmlns:p14="http://schemas.microsoft.com/office/powerpoint/2010/main" val="31116967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55531" y="132233"/>
            <a:ext cx="6237797" cy="657654"/>
          </a:xfrm>
        </p:spPr>
        <p:txBody>
          <a:bodyPr>
            <a:normAutofit fontScale="90000"/>
          </a:bodyPr>
          <a:lstStyle/>
          <a:p>
            <a:r>
              <a:rPr lang="en-GB" b="1" dirty="0">
                <a:ea typeface="Verdana" panose="020B0604030504040204" pitchFamily="34" charset="0"/>
                <a:cs typeface="Verdana" panose="020B0604030504040204" pitchFamily="34" charset="0"/>
              </a:rPr>
              <a:t>Assistive </a:t>
            </a:r>
            <a:r>
              <a:rPr lang="en-GB" b="1" dirty="0" smtClean="0">
                <a:ea typeface="Verdana" panose="020B0604030504040204" pitchFamily="34" charset="0"/>
                <a:cs typeface="Verdana" panose="020B0604030504040204" pitchFamily="34" charset="0"/>
              </a:rPr>
              <a:t>Technology</a:t>
            </a:r>
            <a:endParaRPr lang="en-GB" dirty="0"/>
          </a:p>
        </p:txBody>
      </p:sp>
      <p:sp>
        <p:nvSpPr>
          <p:cNvPr id="4" name="Rectangle 3"/>
          <p:cNvSpPr/>
          <p:nvPr/>
        </p:nvSpPr>
        <p:spPr>
          <a:xfrm>
            <a:off x="351859" y="5127540"/>
            <a:ext cx="8429114" cy="861774"/>
          </a:xfrm>
          <a:prstGeom prst="rect">
            <a:avLst/>
          </a:prstGeom>
        </p:spPr>
        <p:txBody>
          <a:bodyPr wrap="square">
            <a:spAutoFit/>
          </a:bodyPr>
          <a:lstStyle/>
          <a:p>
            <a:endParaRPr lang="en-GB" sz="2200" dirty="0">
              <a:latin typeface="Verdana" panose="020B0604030504040204" pitchFamily="34" charset="0"/>
              <a:ea typeface="Verdana" panose="020B0604030504040204" pitchFamily="34" charset="0"/>
              <a:cs typeface="Verdana" panose="020B0604030504040204" pitchFamily="34" charset="0"/>
            </a:endParaRPr>
          </a:p>
          <a:p>
            <a:r>
              <a:rPr lang="en-GB" sz="2800" dirty="0">
                <a:ea typeface="Verdana" panose="020B0604030504040204" pitchFamily="34" charset="0"/>
                <a:cs typeface="Verdana" panose="020B0604030504040204" pitchFamily="34" charset="0"/>
              </a:rPr>
              <a:t>Book a place via the </a:t>
            </a:r>
            <a:r>
              <a:rPr lang="en-GB" sz="2800" dirty="0">
                <a:ea typeface="Verdana" panose="020B0604030504040204" pitchFamily="34" charset="0"/>
                <a:cs typeface="Verdana" panose="020B0604030504040204" pitchFamily="34" charset="0"/>
                <a:hlinkClick r:id="rId3"/>
              </a:rPr>
              <a:t>website</a:t>
            </a:r>
            <a:r>
              <a:rPr lang="en-GB" sz="2800" dirty="0">
                <a:ea typeface="Verdana" panose="020B0604030504040204" pitchFamily="34" charset="0"/>
                <a:cs typeface="Verdana" panose="020B0604030504040204" pitchFamily="34" charset="0"/>
              </a:rPr>
              <a:t>.</a:t>
            </a:r>
          </a:p>
        </p:txBody>
      </p:sp>
      <p:sp>
        <p:nvSpPr>
          <p:cNvPr id="10" name="TextBox 9"/>
          <p:cNvSpPr txBox="1"/>
          <p:nvPr/>
        </p:nvSpPr>
        <p:spPr>
          <a:xfrm>
            <a:off x="299103" y="4173433"/>
            <a:ext cx="8201786" cy="954107"/>
          </a:xfrm>
          <a:prstGeom prst="rect">
            <a:avLst/>
          </a:prstGeom>
          <a:noFill/>
        </p:spPr>
        <p:txBody>
          <a:bodyPr wrap="square" rtlCol="0">
            <a:spAutoFit/>
          </a:bodyPr>
          <a:lstStyle/>
          <a:p>
            <a:pPr marL="285750" indent="-285750">
              <a:buFont typeface="Arial" panose="020B0604020202020204" pitchFamily="34" charset="0"/>
              <a:buChar char="•"/>
            </a:pPr>
            <a:r>
              <a:rPr lang="en-GB" sz="2800" b="1" dirty="0" smtClean="0"/>
              <a:t>Audio </a:t>
            </a:r>
            <a:r>
              <a:rPr lang="en-GB" sz="2800" b="1" dirty="0" err="1" smtClean="0"/>
              <a:t>Notetaker</a:t>
            </a:r>
            <a:r>
              <a:rPr lang="en-GB" sz="2800" b="1" dirty="0" smtClean="0"/>
              <a:t>: </a:t>
            </a:r>
            <a:r>
              <a:rPr lang="en-GB" sz="2800" dirty="0" smtClean="0"/>
              <a:t>Allows you to capture audio, text and slides in one place</a:t>
            </a:r>
            <a:endParaRPr lang="en-GB" sz="2800" dirty="0"/>
          </a:p>
        </p:txBody>
      </p:sp>
      <p:sp>
        <p:nvSpPr>
          <p:cNvPr id="6" name="TextBox 5"/>
          <p:cNvSpPr txBox="1"/>
          <p:nvPr/>
        </p:nvSpPr>
        <p:spPr>
          <a:xfrm>
            <a:off x="255531" y="3465547"/>
            <a:ext cx="8367176" cy="800219"/>
          </a:xfrm>
          <a:prstGeom prst="rect">
            <a:avLst/>
          </a:prstGeom>
          <a:noFill/>
        </p:spPr>
        <p:txBody>
          <a:bodyPr wrap="square" rtlCol="0">
            <a:spAutoFit/>
          </a:bodyPr>
          <a:lstStyle/>
          <a:p>
            <a:pPr marL="285750" indent="-285750">
              <a:buFont typeface="Arial" panose="020B0604020202020204" pitchFamily="34" charset="0"/>
              <a:buChar char="•"/>
            </a:pPr>
            <a:r>
              <a:rPr lang="en-GB" sz="2800" b="1" dirty="0">
                <a:latin typeface="+mj-lt"/>
                <a:ea typeface="Verdana" panose="020B0604030504040204" pitchFamily="34" charset="0"/>
                <a:cs typeface="Verdana" panose="020B0604030504040204" pitchFamily="34" charset="0"/>
              </a:rPr>
              <a:t>Read and Write </a:t>
            </a:r>
            <a:r>
              <a:rPr lang="en-GB" sz="2800" b="1" dirty="0" smtClean="0">
                <a:latin typeface="+mj-lt"/>
                <a:ea typeface="Verdana" panose="020B0604030504040204" pitchFamily="34" charset="0"/>
                <a:cs typeface="Verdana" panose="020B0604030504040204" pitchFamily="34" charset="0"/>
              </a:rPr>
              <a:t>Gold: </a:t>
            </a:r>
            <a:r>
              <a:rPr lang="en-GB" sz="2800" dirty="0" smtClean="0">
                <a:latin typeface="+mj-lt"/>
                <a:ea typeface="Verdana" panose="020B0604030504040204" pitchFamily="34" charset="0"/>
                <a:cs typeface="Verdana" panose="020B0604030504040204" pitchFamily="34" charset="0"/>
              </a:rPr>
              <a:t>Text-to-speech software</a:t>
            </a:r>
            <a:endParaRPr lang="en-GB" sz="2800" dirty="0">
              <a:latin typeface="+mj-lt"/>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GB" dirty="0"/>
          </a:p>
        </p:txBody>
      </p:sp>
      <p:sp>
        <p:nvSpPr>
          <p:cNvPr id="2" name="TextBox 1"/>
          <p:cNvSpPr txBox="1"/>
          <p:nvPr/>
        </p:nvSpPr>
        <p:spPr>
          <a:xfrm>
            <a:off x="299103" y="2792442"/>
            <a:ext cx="7985145" cy="87716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800" b="1" dirty="0" err="1" smtClean="0">
                <a:latin typeface="+mj-lt"/>
                <a:ea typeface="Verdana" panose="020B0604030504040204" pitchFamily="34" charset="0"/>
                <a:cs typeface="Verdana" panose="020B0604030504040204" pitchFamily="34" charset="0"/>
              </a:rPr>
              <a:t>Mindview</a:t>
            </a:r>
            <a:r>
              <a:rPr lang="en-GB" sz="2800" b="1" dirty="0" smtClean="0">
                <a:latin typeface="+mj-lt"/>
                <a:ea typeface="Verdana" panose="020B0604030504040204" pitchFamily="34" charset="0"/>
                <a:cs typeface="Verdana" panose="020B0604030504040204" pitchFamily="34" charset="0"/>
              </a:rPr>
              <a:t>: </a:t>
            </a:r>
            <a:r>
              <a:rPr lang="en-GB" sz="2800" dirty="0" err="1" smtClean="0">
                <a:latin typeface="+mj-lt"/>
                <a:ea typeface="Verdana" panose="020B0604030504040204" pitchFamily="34" charset="0"/>
                <a:cs typeface="Verdana" panose="020B0604030504040204" pitchFamily="34" charset="0"/>
              </a:rPr>
              <a:t>Mindmapping</a:t>
            </a:r>
            <a:r>
              <a:rPr lang="en-GB" sz="2800" dirty="0" smtClean="0">
                <a:latin typeface="+mj-lt"/>
                <a:ea typeface="Verdana" panose="020B0604030504040204" pitchFamily="34" charset="0"/>
                <a:cs typeface="Verdana" panose="020B0604030504040204" pitchFamily="34" charset="0"/>
              </a:rPr>
              <a:t> software</a:t>
            </a:r>
            <a:endParaRPr lang="en-GB" sz="2800" dirty="0">
              <a:latin typeface="+mj-lt"/>
              <a:ea typeface="Verdana" panose="020B0604030504040204" pitchFamily="34" charset="0"/>
              <a:cs typeface="Verdana" panose="020B0604030504040204" pitchFamily="34" charset="0"/>
            </a:endParaRPr>
          </a:p>
          <a:p>
            <a:endParaRPr lang="en-GB" dirty="0"/>
          </a:p>
        </p:txBody>
      </p:sp>
      <p:sp>
        <p:nvSpPr>
          <p:cNvPr id="3" name="TextBox 2"/>
          <p:cNvSpPr txBox="1"/>
          <p:nvPr/>
        </p:nvSpPr>
        <p:spPr>
          <a:xfrm>
            <a:off x="277317" y="1141324"/>
            <a:ext cx="8323604" cy="1384995"/>
          </a:xfrm>
          <a:prstGeom prst="rect">
            <a:avLst/>
          </a:prstGeom>
          <a:noFill/>
        </p:spPr>
        <p:txBody>
          <a:bodyPr wrap="square" rtlCol="0">
            <a:spAutoFit/>
          </a:bodyPr>
          <a:lstStyle/>
          <a:p>
            <a:pPr>
              <a:spcAft>
                <a:spcPts val="1200"/>
              </a:spcAft>
            </a:pPr>
            <a:r>
              <a:rPr lang="en-GB" sz="2800" dirty="0">
                <a:ea typeface="Verdana" panose="020B0604030504040204" pitchFamily="34" charset="0"/>
                <a:cs typeface="Verdana" panose="020B0604030504040204" pitchFamily="34" charset="0"/>
              </a:rPr>
              <a:t>The </a:t>
            </a:r>
            <a:r>
              <a:rPr lang="en-GB" sz="2800" dirty="0" smtClean="0">
                <a:ea typeface="Verdana" panose="020B0604030504040204" pitchFamily="34" charset="0"/>
                <a:cs typeface="Verdana" panose="020B0604030504040204" pitchFamily="34" charset="0"/>
              </a:rPr>
              <a:t>Assistive Technology </a:t>
            </a:r>
            <a:r>
              <a:rPr lang="en-GB" sz="2800" dirty="0">
                <a:ea typeface="Verdana" panose="020B0604030504040204" pitchFamily="34" charset="0"/>
                <a:cs typeface="Verdana" panose="020B0604030504040204" pitchFamily="34" charset="0"/>
              </a:rPr>
              <a:t>team offer support and workshops on using Assistive Technology and </a:t>
            </a:r>
            <a:r>
              <a:rPr lang="en-GB" sz="2800" dirty="0" smtClean="0">
                <a:ea typeface="Verdana" panose="020B0604030504040204" pitchFamily="34" charset="0"/>
                <a:cs typeface="Verdana" panose="020B0604030504040204" pitchFamily="34" charset="0"/>
              </a:rPr>
              <a:t>software, </a:t>
            </a:r>
            <a:r>
              <a:rPr lang="en-GB" sz="2800" dirty="0">
                <a:ea typeface="Verdana" panose="020B0604030504040204" pitchFamily="34" charset="0"/>
                <a:cs typeface="Verdana" panose="020B0604030504040204" pitchFamily="34" charset="0"/>
              </a:rPr>
              <a:t>including</a:t>
            </a:r>
            <a:r>
              <a:rPr lang="en-GB" sz="2800" dirty="0" smtClean="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761653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6"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187624" y="404664"/>
            <a:ext cx="6259339" cy="657654"/>
          </a:xfrm>
        </p:spPr>
        <p:txBody>
          <a:bodyPr>
            <a:normAutofit fontScale="90000"/>
          </a:bodyPr>
          <a:lstStyle/>
          <a:p>
            <a:r>
              <a:rPr lang="en-GB" b="1" dirty="0">
                <a:ea typeface="Verdana" panose="020B0604030504040204" pitchFamily="34" charset="0"/>
                <a:cs typeface="Verdana" panose="020B0604030504040204" pitchFamily="34" charset="0"/>
              </a:rPr>
              <a:t>Maths and Statistics </a:t>
            </a:r>
            <a:r>
              <a:rPr lang="en-GB" b="1" dirty="0" smtClean="0">
                <a:ea typeface="Verdana" panose="020B0604030504040204" pitchFamily="34" charset="0"/>
                <a:cs typeface="Verdana" panose="020B0604030504040204" pitchFamily="34" charset="0"/>
              </a:rPr>
              <a:t>Support</a:t>
            </a:r>
            <a:endParaRPr lang="en-GB" dirty="0"/>
          </a:p>
        </p:txBody>
      </p:sp>
      <p:sp>
        <p:nvSpPr>
          <p:cNvPr id="3" name="TextBox 2" descr="Develop you maths skills:&#10;https://maths.shu.ac.uk/mathshelp/&#10;" title="Maths help link"/>
          <p:cNvSpPr txBox="1"/>
          <p:nvPr/>
        </p:nvSpPr>
        <p:spPr>
          <a:xfrm>
            <a:off x="312996" y="5544087"/>
            <a:ext cx="8312935" cy="1107996"/>
          </a:xfrm>
          <a:prstGeom prst="rect">
            <a:avLst/>
          </a:prstGeom>
          <a:noFill/>
        </p:spPr>
        <p:txBody>
          <a:bodyPr wrap="square" rtlCol="0">
            <a:spAutoFit/>
          </a:bodyPr>
          <a:lstStyle/>
          <a:p>
            <a:r>
              <a:rPr lang="en-GB" sz="2400" b="1" dirty="0" smtClean="0">
                <a:ea typeface="Verdana" panose="020B0604030504040204" pitchFamily="34" charset="0"/>
                <a:cs typeface="Verdana" panose="020B0604030504040204" pitchFamily="34" charset="0"/>
              </a:rPr>
              <a:t>For </a:t>
            </a:r>
            <a:r>
              <a:rPr lang="en-GB" sz="2400" b="1" dirty="0">
                <a:ea typeface="Verdana" panose="020B0604030504040204" pitchFamily="34" charset="0"/>
                <a:cs typeface="Verdana" panose="020B0604030504040204" pitchFamily="34" charset="0"/>
              </a:rPr>
              <a:t>more information and online resources, visit</a:t>
            </a:r>
            <a:r>
              <a:rPr lang="en-GB" sz="2400" b="1" dirty="0" smtClean="0">
                <a:ea typeface="Verdana" panose="020B0604030504040204" pitchFamily="34" charset="0"/>
                <a:cs typeface="Verdana" panose="020B0604030504040204" pitchFamily="34" charset="0"/>
              </a:rPr>
              <a:t>:</a:t>
            </a:r>
          </a:p>
          <a:p>
            <a:r>
              <a:rPr lang="en-GB" sz="2400" b="1" dirty="0" smtClean="0">
                <a:ea typeface="Verdana" panose="020B0604030504040204" pitchFamily="34" charset="0"/>
                <a:cs typeface="Verdana" panose="020B0604030504040204" pitchFamily="34" charset="0"/>
                <a:hlinkClick r:id="rId3"/>
              </a:rPr>
              <a:t>https</a:t>
            </a:r>
            <a:r>
              <a:rPr lang="en-GB" sz="2400" b="1" dirty="0">
                <a:ea typeface="Verdana" panose="020B0604030504040204" pitchFamily="34" charset="0"/>
                <a:cs typeface="Verdana" panose="020B0604030504040204" pitchFamily="34" charset="0"/>
                <a:hlinkClick r:id="rId3"/>
              </a:rPr>
              <a:t>://maths.shu.ac.uk/mathshelp</a:t>
            </a:r>
            <a:r>
              <a:rPr lang="en-GB" sz="2000" b="1" dirty="0">
                <a:latin typeface="Verdana" panose="020B0604030504040204" pitchFamily="34" charset="0"/>
                <a:ea typeface="Verdana" panose="020B0604030504040204" pitchFamily="34" charset="0"/>
                <a:cs typeface="Verdana" panose="020B0604030504040204" pitchFamily="34" charset="0"/>
                <a:hlinkClick r:id="rId3"/>
              </a:rPr>
              <a:t>/</a:t>
            </a:r>
            <a:endParaRPr lang="en-GB" sz="2000" b="1" dirty="0">
              <a:latin typeface="Verdana" panose="020B0604030504040204" pitchFamily="34" charset="0"/>
              <a:ea typeface="Verdana" panose="020B0604030504040204" pitchFamily="34" charset="0"/>
              <a:cs typeface="Verdana" panose="020B0604030504040204" pitchFamily="34" charset="0"/>
            </a:endParaRPr>
          </a:p>
          <a:p>
            <a:endParaRPr lang="en-GB" dirty="0"/>
          </a:p>
        </p:txBody>
      </p:sp>
      <p:sp>
        <p:nvSpPr>
          <p:cNvPr id="10" name="TextBox 9"/>
          <p:cNvSpPr txBox="1"/>
          <p:nvPr/>
        </p:nvSpPr>
        <p:spPr>
          <a:xfrm>
            <a:off x="312997" y="4312981"/>
            <a:ext cx="6936058" cy="1231106"/>
          </a:xfrm>
          <a:prstGeom prst="rect">
            <a:avLst/>
          </a:prstGeom>
          <a:noFill/>
        </p:spPr>
        <p:txBody>
          <a:bodyPr wrap="square" rtlCol="0">
            <a:spAutoFit/>
          </a:bodyPr>
          <a:lstStyle/>
          <a:p>
            <a:pPr marL="285750" indent="-285750">
              <a:buFont typeface="Arial" panose="020B0604020202020204" pitchFamily="34" charset="0"/>
              <a:buChar char="•"/>
            </a:pPr>
            <a:r>
              <a:rPr lang="en-GB" sz="2800" dirty="0">
                <a:ea typeface="Verdana" panose="020B0604030504040204" pitchFamily="34" charset="0"/>
                <a:cs typeface="Verdana" panose="020B0604030504040204" pitchFamily="34" charset="0"/>
              </a:rPr>
              <a:t>Numeracy aptitude tests for job applications</a:t>
            </a:r>
            <a:endParaRPr lang="en-GB" sz="2800" dirty="0"/>
          </a:p>
          <a:p>
            <a:endParaRPr lang="en-GB" dirty="0"/>
          </a:p>
        </p:txBody>
      </p:sp>
      <p:sp>
        <p:nvSpPr>
          <p:cNvPr id="6" name="TextBox 5"/>
          <p:cNvSpPr txBox="1"/>
          <p:nvPr/>
        </p:nvSpPr>
        <p:spPr>
          <a:xfrm>
            <a:off x="312996" y="3386246"/>
            <a:ext cx="6421179" cy="95410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800" dirty="0">
                <a:ea typeface="Verdana" panose="020B0604030504040204" pitchFamily="34" charset="0"/>
                <a:cs typeface="Verdana" panose="020B0604030504040204" pitchFamily="34" charset="0"/>
              </a:rPr>
              <a:t>Quantitative research planning, analysis and </a:t>
            </a:r>
            <a:r>
              <a:rPr lang="en-GB" sz="2800" dirty="0" smtClean="0">
                <a:ea typeface="Verdana" panose="020B0604030504040204" pitchFamily="34" charset="0"/>
                <a:cs typeface="Verdana" panose="020B0604030504040204" pitchFamily="34" charset="0"/>
              </a:rPr>
              <a:t>interpretation</a:t>
            </a:r>
            <a:endParaRPr lang="en-GB" sz="2800" dirty="0">
              <a:ea typeface="Verdana" panose="020B0604030504040204" pitchFamily="34" charset="0"/>
              <a:cs typeface="Verdana" panose="020B0604030504040204" pitchFamily="34" charset="0"/>
            </a:endParaRPr>
          </a:p>
        </p:txBody>
      </p:sp>
      <p:sp>
        <p:nvSpPr>
          <p:cNvPr id="4" name="TextBox 3"/>
          <p:cNvSpPr txBox="1"/>
          <p:nvPr/>
        </p:nvSpPr>
        <p:spPr>
          <a:xfrm>
            <a:off x="312996" y="2206658"/>
            <a:ext cx="6609580" cy="87716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800" dirty="0">
                <a:ea typeface="Verdana" panose="020B0604030504040204" pitchFamily="34" charset="0"/>
                <a:cs typeface="Verdana" panose="020B0604030504040204" pitchFamily="34" charset="0"/>
              </a:rPr>
              <a:t>Mathematical content of courses</a:t>
            </a:r>
          </a:p>
          <a:p>
            <a:endParaRPr lang="en-GB" dirty="0"/>
          </a:p>
        </p:txBody>
      </p:sp>
      <p:sp>
        <p:nvSpPr>
          <p:cNvPr id="12" name="TextBox 11"/>
          <p:cNvSpPr txBox="1"/>
          <p:nvPr/>
        </p:nvSpPr>
        <p:spPr>
          <a:xfrm>
            <a:off x="292182" y="1284300"/>
            <a:ext cx="8463786" cy="954107"/>
          </a:xfrm>
          <a:prstGeom prst="rect">
            <a:avLst/>
          </a:prstGeom>
          <a:noFill/>
        </p:spPr>
        <p:txBody>
          <a:bodyPr wrap="square" rtlCol="0">
            <a:spAutoFit/>
          </a:bodyPr>
          <a:lstStyle/>
          <a:p>
            <a:pPr>
              <a:spcAft>
                <a:spcPts val="600"/>
              </a:spcAft>
            </a:pPr>
            <a:r>
              <a:rPr lang="en-GB" sz="2800" dirty="0" smtClean="0">
                <a:ea typeface="Verdana" panose="020B0604030504040204" pitchFamily="34" charset="0"/>
                <a:cs typeface="Verdana" panose="020B0604030504040204" pitchFamily="34" charset="0"/>
              </a:rPr>
              <a:t>Provides drop-in </a:t>
            </a:r>
            <a:r>
              <a:rPr lang="en-GB" sz="2800" dirty="0">
                <a:ea typeface="Verdana" panose="020B0604030504040204" pitchFamily="34" charset="0"/>
                <a:cs typeface="Verdana" panose="020B0604030504040204" pitchFamily="34" charset="0"/>
              </a:rPr>
              <a:t>Maths and Stats </a:t>
            </a:r>
            <a:r>
              <a:rPr lang="en-GB" sz="2800" dirty="0" smtClean="0">
                <a:ea typeface="Verdana" panose="020B0604030504040204" pitchFamily="34" charset="0"/>
                <a:cs typeface="Verdana" panose="020B0604030504040204" pitchFamily="34" charset="0"/>
              </a:rPr>
              <a:t>Support at both libraries </a:t>
            </a:r>
            <a:r>
              <a:rPr lang="en-GB" sz="2800" dirty="0">
                <a:ea typeface="Verdana" panose="020B0604030504040204" pitchFamily="34" charset="0"/>
                <a:cs typeface="Verdana" panose="020B0604030504040204" pitchFamily="34" charset="0"/>
              </a:rPr>
              <a:t>for</a:t>
            </a:r>
            <a:r>
              <a:rPr lang="en-GB" sz="2800" dirty="0" smtClean="0">
                <a:ea typeface="Verdana" panose="020B0604030504040204" pitchFamily="34" charset="0"/>
                <a:cs typeface="Verdana" panose="020B0604030504040204" pitchFamily="34" charset="0"/>
              </a:rPr>
              <a:t>:</a:t>
            </a:r>
            <a:endParaRPr lang="en-GB" sz="2800" dirty="0">
              <a:ea typeface="Verdana" panose="020B0604030504040204" pitchFamily="34" charset="0"/>
              <a:cs typeface="Verdana" panose="020B0604030504040204" pitchFamily="34" charset="0"/>
            </a:endParaRPr>
          </a:p>
        </p:txBody>
      </p:sp>
      <p:sp>
        <p:nvSpPr>
          <p:cNvPr id="5" name="TextBox 4"/>
          <p:cNvSpPr txBox="1"/>
          <p:nvPr/>
        </p:nvSpPr>
        <p:spPr>
          <a:xfrm>
            <a:off x="312995" y="2770693"/>
            <a:ext cx="6936059" cy="123110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800" dirty="0">
                <a:ea typeface="Verdana" panose="020B0604030504040204" pitchFamily="34" charset="0"/>
                <a:cs typeface="Verdana" panose="020B0604030504040204" pitchFamily="34" charset="0"/>
              </a:rPr>
              <a:t>Using statistical software (e.g. SPSS)</a:t>
            </a:r>
          </a:p>
          <a:p>
            <a:pPr marL="285750" indent="-285750">
              <a:spcAft>
                <a:spcPts val="600"/>
              </a:spcAft>
              <a:buFont typeface="Arial" panose="020B0604020202020204" pitchFamily="34" charset="0"/>
              <a:buChar char="•"/>
            </a:pPr>
            <a:endParaRPr lang="en-GB" dirty="0">
              <a:latin typeface="Verdana" panose="020B0604030504040204" pitchFamily="34" charset="0"/>
              <a:ea typeface="Verdana" panose="020B0604030504040204" pitchFamily="34" charset="0"/>
              <a:cs typeface="Verdana" panose="020B0604030504040204" pitchFamily="34" charset="0"/>
            </a:endParaRPr>
          </a:p>
          <a:p>
            <a:endParaRPr lang="en-GB" dirty="0"/>
          </a:p>
        </p:txBody>
      </p:sp>
      <p:pic>
        <p:nvPicPr>
          <p:cNvPr id="19" name="Shape 124" descr="Maths help" title="Icon"/>
          <p:cNvPicPr preferRelativeResize="0"/>
          <p:nvPr/>
        </p:nvPicPr>
        <p:blipFill rotWithShape="1">
          <a:blip r:embed="rId4">
            <a:alphaModFix/>
          </a:blip>
          <a:srcRect t="14028"/>
          <a:stretch/>
        </p:blipFill>
        <p:spPr>
          <a:xfrm>
            <a:off x="6988814" y="2229426"/>
            <a:ext cx="1787968" cy="26378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77416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0" y="188640"/>
            <a:ext cx="6226629" cy="657654"/>
          </a:xfrm>
        </p:spPr>
        <p:txBody>
          <a:bodyPr>
            <a:normAutofit/>
          </a:bodyPr>
          <a:lstStyle/>
          <a:p>
            <a:r>
              <a:rPr lang="en-GB" sz="3200" b="1" dirty="0" smtClean="0"/>
              <a:t>Get in touch</a:t>
            </a:r>
            <a:endParaRPr lang="en-GB" sz="3200" b="1" dirty="0"/>
          </a:p>
        </p:txBody>
      </p:sp>
      <p:sp>
        <p:nvSpPr>
          <p:cNvPr id="6" name="Oval 5" title=".">
            <a:extLst>
              <a:ext uri="{FF2B5EF4-FFF2-40B4-BE49-F238E27FC236}">
                <a16:creationId xmlns="" xmlns:a16="http://schemas.microsoft.com/office/drawing/2014/main" id="{441604E5-CB4E-4555-8674-D013CDC36BCC}"/>
              </a:ext>
            </a:extLst>
          </p:cNvPr>
          <p:cNvSpPr/>
          <p:nvPr/>
        </p:nvSpPr>
        <p:spPr>
          <a:xfrm rot="724830">
            <a:off x="6953250" y="4857751"/>
            <a:ext cx="1374107" cy="1398840"/>
          </a:xfrm>
          <a:prstGeom prst="ellipse">
            <a:avLst/>
          </a:prstGeom>
          <a:solidFill>
            <a:schemeClr val="bg2"/>
          </a:solidFill>
          <a:ln w="38100">
            <a:solidFill>
              <a:srgbClr val="C0D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pic>
        <p:nvPicPr>
          <p:cNvPr id="11" name="Picture 10" descr="C:\Users\slskp1\AppData\Local\Microsoft\Windows\Temporary Internet Files\Content.IE5\PN5CCZ5U\Twitter13[1].PNG" title="Twitter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24830">
            <a:off x="7199013" y="5198898"/>
            <a:ext cx="882580" cy="7165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2425" y="1381125"/>
            <a:ext cx="8448675" cy="4524315"/>
          </a:xfrm>
          <a:prstGeom prst="rect">
            <a:avLst/>
          </a:prstGeom>
          <a:noFill/>
        </p:spPr>
        <p:txBody>
          <a:bodyPr wrap="square" rtlCol="0">
            <a:spAutoFit/>
          </a:bodyPr>
          <a:lstStyle/>
          <a:p>
            <a:r>
              <a:rPr lang="en-GB" sz="3200" dirty="0" smtClean="0">
                <a:latin typeface="+mj-lt"/>
              </a:rPr>
              <a:t>You can view our schedule and book sessions via our website:</a:t>
            </a:r>
          </a:p>
          <a:p>
            <a:endParaRPr lang="en-GB" sz="3200" dirty="0">
              <a:latin typeface="+mj-lt"/>
            </a:endParaRPr>
          </a:p>
          <a:p>
            <a:r>
              <a:rPr lang="en-GB" sz="3200" b="1" dirty="0" smtClean="0">
                <a:latin typeface="+mj-lt"/>
                <a:hlinkClick r:id="rId3" action="ppaction://hlinkfile"/>
              </a:rPr>
              <a:t>blogs.shu.ac.uk/</a:t>
            </a:r>
            <a:r>
              <a:rPr lang="en-GB" sz="3200" b="1" dirty="0" err="1" smtClean="0">
                <a:latin typeface="+mj-lt"/>
                <a:hlinkClick r:id="rId3" action="ppaction://hlinkfile"/>
              </a:rPr>
              <a:t>skillscentre</a:t>
            </a:r>
            <a:endParaRPr lang="en-GB" sz="3200" b="1" dirty="0" smtClean="0">
              <a:latin typeface="+mj-lt"/>
            </a:endParaRPr>
          </a:p>
          <a:p>
            <a:endParaRPr lang="en-GB" sz="3200" b="1" dirty="0">
              <a:latin typeface="+mj-lt"/>
            </a:endParaRPr>
          </a:p>
          <a:p>
            <a:r>
              <a:rPr lang="en-GB" sz="3200" dirty="0" smtClean="0">
                <a:latin typeface="+mj-lt"/>
              </a:rPr>
              <a:t>Other ways to keep in touch or ask questions:</a:t>
            </a:r>
          </a:p>
          <a:p>
            <a:endParaRPr lang="en-GB" sz="3200" dirty="0" smtClean="0">
              <a:latin typeface="+mj-lt"/>
            </a:endParaRPr>
          </a:p>
          <a:p>
            <a:r>
              <a:rPr lang="en-GB" sz="3200" b="1" dirty="0">
                <a:latin typeface="+mj-lt"/>
                <a:ea typeface="Verdana" panose="020B0604030504040204" pitchFamily="34" charset="0"/>
                <a:cs typeface="Verdana" panose="020B0604030504040204" pitchFamily="34" charset="0"/>
              </a:rPr>
              <a:t>Email: </a:t>
            </a:r>
            <a:r>
              <a:rPr lang="en-GB" sz="3200" dirty="0">
                <a:latin typeface="+mj-lt"/>
                <a:ea typeface="Verdana" panose="020B0604030504040204" pitchFamily="34" charset="0"/>
                <a:cs typeface="Verdana" panose="020B0604030504040204" pitchFamily="34" charset="0"/>
              </a:rPr>
              <a:t>skillscentre@shu.ac.uk</a:t>
            </a:r>
          </a:p>
          <a:p>
            <a:r>
              <a:rPr lang="en-GB" sz="3200" b="1" dirty="0" smtClean="0">
                <a:latin typeface="+mj-lt"/>
                <a:ea typeface="Verdana" panose="020B0604030504040204" pitchFamily="34" charset="0"/>
                <a:cs typeface="Verdana" panose="020B0604030504040204" pitchFamily="34" charset="0"/>
              </a:rPr>
              <a:t>Twitter</a:t>
            </a:r>
            <a:r>
              <a:rPr lang="en-GB" sz="3200" b="1" dirty="0">
                <a:latin typeface="+mj-lt"/>
                <a:ea typeface="Verdana" panose="020B0604030504040204" pitchFamily="34" charset="0"/>
                <a:cs typeface="Verdana" panose="020B0604030504040204" pitchFamily="34" charset="0"/>
              </a:rPr>
              <a:t>: </a:t>
            </a:r>
            <a:r>
              <a:rPr lang="en-GB" sz="3200" dirty="0">
                <a:latin typeface="+mj-lt"/>
                <a:ea typeface="Verdana" panose="020B0604030504040204" pitchFamily="34" charset="0"/>
                <a:cs typeface="Verdana" panose="020B0604030504040204" pitchFamily="34" charset="0"/>
              </a:rPr>
              <a:t>@</a:t>
            </a:r>
            <a:r>
              <a:rPr lang="en-GB" sz="3200" dirty="0" err="1" smtClean="0">
                <a:latin typeface="+mj-lt"/>
                <a:ea typeface="Verdana" panose="020B0604030504040204" pitchFamily="34" charset="0"/>
                <a:cs typeface="Verdana" panose="020B0604030504040204" pitchFamily="34" charset="0"/>
              </a:rPr>
              <a:t>HallamSkills</a:t>
            </a:r>
            <a:endParaRPr lang="en-GB" sz="2000" dirty="0">
              <a:latin typeface="+mj-lt"/>
            </a:endParaRPr>
          </a:p>
        </p:txBody>
      </p:sp>
    </p:spTree>
    <p:extLst>
      <p:ext uri="{BB962C8B-B14F-4D97-AF65-F5344CB8AC3E}">
        <p14:creationId xmlns:p14="http://schemas.microsoft.com/office/powerpoint/2010/main" val="27528654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Additional services</a:t>
            </a:r>
            <a:endParaRPr lang="en-GB" b="1" dirty="0"/>
          </a:p>
        </p:txBody>
      </p:sp>
      <p:sp>
        <p:nvSpPr>
          <p:cNvPr id="4" name="Rectangle 3"/>
          <p:cNvSpPr/>
          <p:nvPr/>
        </p:nvSpPr>
        <p:spPr>
          <a:xfrm>
            <a:off x="1790700" y="1289362"/>
            <a:ext cx="6781800" cy="850939"/>
          </a:xfrm>
          <a:prstGeom prst="rect">
            <a:avLst/>
          </a:prstGeom>
        </p:spPr>
        <p:txBody>
          <a:bodyPr wrap="square">
            <a:spAutoFit/>
          </a:bodyPr>
          <a:lstStyle/>
          <a:p>
            <a:pPr fontAlgn="base">
              <a:lnSpc>
                <a:spcPct val="130000"/>
              </a:lnSpc>
              <a:spcBef>
                <a:spcPts val="1200"/>
              </a:spcBef>
              <a:spcAft>
                <a:spcPts val="600"/>
              </a:spcAft>
            </a:pPr>
            <a:r>
              <a:rPr lang="en-GB" sz="2000" b="1" dirty="0">
                <a:hlinkClick r:id="rId2"/>
              </a:rPr>
              <a:t>Studiosity</a:t>
            </a:r>
            <a:r>
              <a:rPr lang="en-GB" sz="2000" dirty="0"/>
              <a:t/>
            </a:r>
            <a:br>
              <a:rPr lang="en-GB" sz="2000" dirty="0"/>
            </a:br>
            <a:r>
              <a:rPr lang="en-GB" sz="2000" dirty="0"/>
              <a:t>An online writing feedback service available via </a:t>
            </a:r>
            <a:r>
              <a:rPr lang="en-GB" sz="2000" dirty="0" err="1" smtClean="0"/>
              <a:t>MyHallam</a:t>
            </a:r>
            <a:endParaRPr lang="en-GB" sz="2000" dirty="0"/>
          </a:p>
        </p:txBody>
      </p:sp>
      <p:pic>
        <p:nvPicPr>
          <p:cNvPr id="16" name="Studiosity" descr="studiosity" title="Logo for Studios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787" y="1244162"/>
            <a:ext cx="960294" cy="941340"/>
          </a:xfrm>
          <a:prstGeom prst="rect">
            <a:avLst/>
          </a:prstGeom>
          <a:ln>
            <a:solidFill>
              <a:srgbClr val="C0D800"/>
            </a:solidFill>
          </a:ln>
          <a:effectLst/>
          <a:extLst>
            <a:ext uri="{909E8E84-426E-40DD-AFC4-6F175D3DCCD1}">
              <a14:hiddenFill xmlns:a14="http://schemas.microsoft.com/office/drawing/2010/main">
                <a:solidFill>
                  <a:srgbClr val="FFFFFF"/>
                </a:solidFill>
              </a14:hiddenFill>
            </a:ext>
          </a:extLst>
        </p:spPr>
      </p:pic>
      <p:sp>
        <p:nvSpPr>
          <p:cNvPr id="15" name="Rectangle 14"/>
          <p:cNvSpPr/>
          <p:nvPr/>
        </p:nvSpPr>
        <p:spPr>
          <a:xfrm>
            <a:off x="1781175" y="2340038"/>
            <a:ext cx="6781800" cy="1292662"/>
          </a:xfrm>
          <a:prstGeom prst="rect">
            <a:avLst/>
          </a:prstGeom>
        </p:spPr>
        <p:txBody>
          <a:bodyPr wrap="square">
            <a:spAutoFit/>
          </a:bodyPr>
          <a:lstStyle/>
          <a:p>
            <a:pPr fontAlgn="base">
              <a:lnSpc>
                <a:spcPct val="130000"/>
              </a:lnSpc>
              <a:spcBef>
                <a:spcPts val="1200"/>
              </a:spcBef>
              <a:spcAft>
                <a:spcPts val="600"/>
              </a:spcAft>
            </a:pPr>
            <a:r>
              <a:rPr lang="en-GB" sz="2000" b="1" dirty="0">
                <a:hlinkClick r:id="rId4"/>
              </a:rPr>
              <a:t>University English Scheme</a:t>
            </a:r>
            <a:r>
              <a:rPr lang="en-GB" sz="2000" b="1" dirty="0"/>
              <a:t/>
            </a:r>
            <a:br>
              <a:rPr lang="en-GB" sz="2000" b="1" dirty="0"/>
            </a:br>
            <a:r>
              <a:rPr lang="en-GB" sz="2000" dirty="0"/>
              <a:t>Resources and workshops to improve your </a:t>
            </a:r>
            <a:r>
              <a:rPr lang="en-GB" sz="2000" dirty="0" smtClean="0"/>
              <a:t>academic English</a:t>
            </a:r>
            <a:endParaRPr lang="en-GB" sz="2000" dirty="0"/>
          </a:p>
        </p:txBody>
      </p:sp>
      <p:pic>
        <p:nvPicPr>
          <p:cNvPr id="14" name="TESOL" title="Logo including Sheffield Institute for Education and The TESOL Cent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787" y="2700618"/>
            <a:ext cx="1088281" cy="571501"/>
          </a:xfrm>
          <a:prstGeom prst="rect">
            <a:avLst/>
          </a:prstGeom>
          <a:ln>
            <a:solidFill>
              <a:srgbClr val="C0D800"/>
            </a:solidFill>
          </a:ln>
          <a:effectLst/>
          <a:extLst>
            <a:ext uri="{909E8E84-426E-40DD-AFC4-6F175D3DCCD1}">
              <a14:hiddenFill xmlns:a14="http://schemas.microsoft.com/office/drawing/2010/main">
                <a:solidFill>
                  <a:srgbClr val="FFFFFF"/>
                </a:solidFill>
              </a14:hiddenFill>
            </a:ext>
          </a:extLst>
        </p:spPr>
      </p:pic>
      <p:sp>
        <p:nvSpPr>
          <p:cNvPr id="17" name="Rectangle 16"/>
          <p:cNvSpPr/>
          <p:nvPr/>
        </p:nvSpPr>
        <p:spPr>
          <a:xfrm>
            <a:off x="1828800" y="3854513"/>
            <a:ext cx="6781800" cy="850939"/>
          </a:xfrm>
          <a:prstGeom prst="rect">
            <a:avLst/>
          </a:prstGeom>
        </p:spPr>
        <p:txBody>
          <a:bodyPr wrap="square">
            <a:spAutoFit/>
          </a:bodyPr>
          <a:lstStyle/>
          <a:p>
            <a:pPr fontAlgn="base">
              <a:lnSpc>
                <a:spcPct val="130000"/>
              </a:lnSpc>
              <a:spcBef>
                <a:spcPts val="1200"/>
              </a:spcBef>
              <a:spcAft>
                <a:spcPts val="600"/>
              </a:spcAft>
            </a:pPr>
            <a:r>
              <a:rPr lang="en-GB" sz="2000" b="1" dirty="0">
                <a:hlinkClick r:id="rId6"/>
              </a:rPr>
              <a:t>Disabled Student Support</a:t>
            </a:r>
            <a:r>
              <a:rPr lang="en-GB" sz="2000" dirty="0"/>
              <a:t> </a:t>
            </a:r>
            <a:br>
              <a:rPr lang="en-GB" sz="2000" dirty="0"/>
            </a:br>
            <a:r>
              <a:rPr lang="en-GB" sz="2000" dirty="0"/>
              <a:t>For help with any disability related enquiry</a:t>
            </a:r>
          </a:p>
        </p:txBody>
      </p:sp>
      <p:pic>
        <p:nvPicPr>
          <p:cNvPr id="11" name="Disability" descr="Sunflower" title="A decorative sunflower symbolising Disabled Student Suppo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689" y="3805582"/>
            <a:ext cx="944490" cy="925848"/>
          </a:xfrm>
          <a:prstGeom prst="rect">
            <a:avLst/>
          </a:prstGeom>
          <a:ln>
            <a:solidFill>
              <a:srgbClr val="C0D800"/>
            </a:solidFill>
          </a:ln>
          <a:effectLst/>
          <a:extLst>
            <a:ext uri="{909E8E84-426E-40DD-AFC4-6F175D3DCCD1}">
              <a14:hiddenFill xmlns:a14="http://schemas.microsoft.com/office/drawing/2010/main">
                <a:solidFill>
                  <a:srgbClr val="FFFFFF"/>
                </a:solidFill>
              </a14:hiddenFill>
            </a:ext>
          </a:extLst>
        </p:spPr>
      </p:pic>
      <p:sp>
        <p:nvSpPr>
          <p:cNvPr id="18" name="Rectangle 17"/>
          <p:cNvSpPr/>
          <p:nvPr/>
        </p:nvSpPr>
        <p:spPr>
          <a:xfrm>
            <a:off x="1809750" y="5102288"/>
            <a:ext cx="6781800" cy="850939"/>
          </a:xfrm>
          <a:prstGeom prst="rect">
            <a:avLst/>
          </a:prstGeom>
        </p:spPr>
        <p:txBody>
          <a:bodyPr wrap="square">
            <a:spAutoFit/>
          </a:bodyPr>
          <a:lstStyle/>
          <a:p>
            <a:pPr fontAlgn="base">
              <a:lnSpc>
                <a:spcPct val="130000"/>
              </a:lnSpc>
              <a:spcBef>
                <a:spcPts val="1200"/>
              </a:spcBef>
              <a:spcAft>
                <a:spcPts val="600"/>
              </a:spcAft>
            </a:pPr>
            <a:r>
              <a:rPr lang="en-GB" sz="2000" b="1" dirty="0">
                <a:hlinkClick r:id="rId8"/>
              </a:rPr>
              <a:t>Student Wellbeing</a:t>
            </a:r>
            <a:r>
              <a:rPr lang="en-GB" sz="2000" b="1" dirty="0"/>
              <a:t/>
            </a:r>
            <a:br>
              <a:rPr lang="en-GB" sz="2000" b="1" dirty="0"/>
            </a:br>
            <a:r>
              <a:rPr lang="en-GB" sz="2000" dirty="0"/>
              <a:t>For confidential help with psychological wellbeing</a:t>
            </a:r>
          </a:p>
        </p:txBody>
      </p:sp>
      <p:pic>
        <p:nvPicPr>
          <p:cNvPr id="13" name="Wellbeing" title="A decorative tree symbolising wellbei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3073" y="5102288"/>
            <a:ext cx="944490" cy="925848"/>
          </a:xfrm>
          <a:prstGeom prst="rect">
            <a:avLst/>
          </a:prstGeom>
          <a:ln>
            <a:solidFill>
              <a:srgbClr val="C0D800"/>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86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9"/>
                                          </p:stCondLst>
                                        </p:cTn>
                                        <p:tgtEl>
                                          <p:spTgt spid="11"/>
                                        </p:tgtEl>
                                        <p:attrNameLst>
                                          <p:attrName>style.visibility</p:attrName>
                                        </p:attrNameLst>
                                      </p:cBhvr>
                                      <p:to>
                                        <p:strVal val="visible"/>
                                      </p:to>
                                    </p:set>
                                  </p:childTnLst>
                                </p:cTn>
                              </p:par>
                            </p:childTnLst>
                          </p:cTn>
                        </p:par>
                        <p:par>
                          <p:cTn id="13" fill="hold">
                            <p:stCondLst>
                              <p:cond delay="10"/>
                            </p:stCondLst>
                            <p:childTnLst>
                              <p:par>
                                <p:cTn id="14" presetID="1" presetClass="entr" presetSubtype="0" fill="hold" nodeType="afterEffect">
                                  <p:stCondLst>
                                    <p:cond delay="0"/>
                                  </p:stCondLst>
                                  <p:childTnLst>
                                    <p:set>
                                      <p:cBhvr>
                                        <p:cTn id="15" dur="1" fill="hold">
                                          <p:stCondLst>
                                            <p:cond delay="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de-DE" dirty="0" smtClean="0"/>
              <a:t>10.30am – 11am       AA </a:t>
            </a:r>
            <a:r>
              <a:rPr lang="de-DE" dirty="0"/>
              <a:t>Updates                </a:t>
            </a:r>
            <a:endParaRPr lang="de-DE" dirty="0" smtClean="0"/>
          </a:p>
          <a:p>
            <a:endParaRPr lang="de-DE" dirty="0"/>
          </a:p>
          <a:p>
            <a:r>
              <a:rPr lang="de-DE" dirty="0" smtClean="0"/>
              <a:t>11am </a:t>
            </a:r>
            <a:r>
              <a:rPr lang="de-DE" dirty="0"/>
              <a:t>– 11.30am      </a:t>
            </a:r>
            <a:r>
              <a:rPr lang="de-DE" dirty="0" smtClean="0"/>
              <a:t> </a:t>
            </a:r>
            <a:r>
              <a:rPr lang="en-GB" dirty="0"/>
              <a:t>Skills Centre </a:t>
            </a:r>
            <a:r>
              <a:rPr lang="de-DE" dirty="0"/>
              <a:t>	</a:t>
            </a:r>
            <a:endParaRPr lang="de-DE" dirty="0" smtClean="0"/>
          </a:p>
          <a:p>
            <a:endParaRPr lang="en-GB" dirty="0"/>
          </a:p>
          <a:p>
            <a:r>
              <a:rPr lang="en-GB" dirty="0"/>
              <a:t>11.30am – 12noon    </a:t>
            </a:r>
            <a:r>
              <a:rPr lang="de-DE" dirty="0" smtClean="0"/>
              <a:t>Student </a:t>
            </a:r>
            <a:r>
              <a:rPr lang="de-DE" dirty="0"/>
              <a:t>Union </a:t>
            </a:r>
            <a:r>
              <a:rPr lang="en-GB" dirty="0" smtClean="0"/>
              <a:t> </a:t>
            </a:r>
          </a:p>
          <a:p>
            <a:pPr marL="0" indent="0">
              <a:buNone/>
            </a:pPr>
            <a:endParaRPr lang="en-GB" dirty="0"/>
          </a:p>
          <a:p>
            <a:r>
              <a:rPr lang="en-GB" dirty="0" smtClean="0"/>
              <a:t>12noon </a:t>
            </a:r>
            <a:r>
              <a:rPr lang="en-GB" dirty="0"/>
              <a:t>– </a:t>
            </a:r>
            <a:r>
              <a:rPr lang="en-GB" dirty="0" smtClean="0"/>
              <a:t>12.30pm    </a:t>
            </a:r>
            <a:r>
              <a:rPr lang="en-GB" dirty="0"/>
              <a:t>AA, SSA, EA </a:t>
            </a:r>
          </a:p>
        </p:txBody>
      </p:sp>
      <p:pic>
        <p:nvPicPr>
          <p:cNvPr id="1026" name="Picture 2" descr="C:\Users\hwbmj3\AppData\Local\Microsoft\Windows\Temporary Internet Files\Content.IE5\HIBMEXPQ\Agenda_Feature-300x10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84732"/>
            <a:ext cx="2743200" cy="9509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1" y="5877272"/>
            <a:ext cx="8566845" cy="980728"/>
          </a:xfrm>
          <a:prstGeom prst="rect">
            <a:avLst/>
          </a:prstGeom>
        </p:spPr>
      </p:pic>
    </p:spTree>
    <p:extLst>
      <p:ext uri="{BB962C8B-B14F-4D97-AF65-F5344CB8AC3E}">
        <p14:creationId xmlns:p14="http://schemas.microsoft.com/office/powerpoint/2010/main" val="37397958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Any questions?" title="Questions?"/>
          <p:cNvSpPr/>
          <p:nvPr/>
        </p:nvSpPr>
        <p:spPr>
          <a:xfrm>
            <a:off x="0" y="2403182"/>
            <a:ext cx="7657032" cy="2040032"/>
          </a:xfrm>
          <a:prstGeom prst="rect">
            <a:avLst/>
          </a:prstGeom>
          <a:solidFill>
            <a:srgbClr val="C0D8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367469" y="3007699"/>
            <a:ext cx="7094064" cy="830997"/>
          </a:xfrm>
          <a:prstGeom prst="rect">
            <a:avLst/>
          </a:prstGeom>
          <a:noFill/>
        </p:spPr>
        <p:txBody>
          <a:bodyPr wrap="square" rtlCol="0">
            <a:spAutoFit/>
          </a:bodyPr>
          <a:lstStyle/>
          <a:p>
            <a:r>
              <a:rPr lang="en-GB" sz="4800" b="1" dirty="0">
                <a:latin typeface="+mj-lt"/>
                <a:ea typeface="Verdana" panose="020B0604030504040204" pitchFamily="34" charset="0"/>
                <a:cs typeface="Verdana" panose="020B0604030504040204" pitchFamily="34" charset="0"/>
              </a:rPr>
              <a:t>Any questions?</a:t>
            </a:r>
          </a:p>
        </p:txBody>
      </p:sp>
      <p:pic>
        <p:nvPicPr>
          <p:cNvPr id="2" name="Picture 1" descr="Any questions?" title="Icon">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4026" y="2159401"/>
            <a:ext cx="2787048" cy="2787048"/>
          </a:xfrm>
          <a:prstGeom prst="rect">
            <a:avLst/>
          </a:prstGeom>
        </p:spPr>
      </p:pic>
    </p:spTree>
    <p:extLst>
      <p:ext uri="{BB962C8B-B14F-4D97-AF65-F5344CB8AC3E}">
        <p14:creationId xmlns:p14="http://schemas.microsoft.com/office/powerpoint/2010/main" val="35587942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782202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42554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38008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539131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209646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590" y="0"/>
            <a:ext cx="9168590" cy="6876443"/>
          </a:xfrm>
        </p:spPr>
      </p:pic>
    </p:spTree>
    <p:extLst>
      <p:ext uri="{BB962C8B-B14F-4D97-AF65-F5344CB8AC3E}">
        <p14:creationId xmlns:p14="http://schemas.microsoft.com/office/powerpoint/2010/main" val="31562333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764704"/>
            <a:ext cx="5267398" cy="53614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659149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hwbmj3\AppData\Local\Microsoft\Windows\Temporary Internet Files\Content.IE5\NHA2OQ5O\Thank_you_pinned_not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620688"/>
            <a:ext cx="5688632"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318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800" y="97758"/>
            <a:ext cx="8229600" cy="1143000"/>
          </a:xfrm>
        </p:spPr>
        <p:txBody>
          <a:bodyPr>
            <a:normAutofit/>
          </a:bodyPr>
          <a:lstStyle/>
          <a:p>
            <a:r>
              <a:rPr lang="en-GB" dirty="0" smtClean="0">
                <a:solidFill>
                  <a:srgbClr val="FF0000"/>
                </a:solidFill>
              </a:rPr>
              <a:t>Updates and Key Messages</a:t>
            </a:r>
            <a:endParaRPr lang="en-GB" dirty="0">
              <a:solidFill>
                <a:srgbClr val="FF0000"/>
              </a:solidFill>
            </a:endParaRPr>
          </a:p>
        </p:txBody>
      </p:sp>
      <p:sp>
        <p:nvSpPr>
          <p:cNvPr id="4" name="Content Placeholder 3"/>
          <p:cNvSpPr>
            <a:spLocks noGrp="1"/>
          </p:cNvSpPr>
          <p:nvPr>
            <p:ph idx="1"/>
          </p:nvPr>
        </p:nvSpPr>
        <p:spPr>
          <a:xfrm>
            <a:off x="467544" y="1628800"/>
            <a:ext cx="8229600" cy="4525963"/>
          </a:xfrm>
        </p:spPr>
        <p:txBody>
          <a:bodyPr>
            <a:normAutofit/>
          </a:bodyPr>
          <a:lstStyle/>
          <a:p>
            <a:r>
              <a:rPr lang="en-GB" dirty="0" smtClean="0">
                <a:solidFill>
                  <a:srgbClr val="FF0000"/>
                </a:solidFill>
              </a:rPr>
              <a:t>See Sheet.</a:t>
            </a:r>
          </a:p>
          <a:p>
            <a:endParaRPr lang="en-GB" dirty="0"/>
          </a:p>
          <a:p>
            <a:r>
              <a:rPr lang="en-GB" dirty="0" smtClean="0"/>
              <a:t>Signposting handbook is being checked and updated, will be circulated before induction week.</a:t>
            </a:r>
          </a:p>
          <a:p>
            <a:endParaRPr lang="en-GB" dirty="0"/>
          </a:p>
        </p:txBody>
      </p:sp>
      <p:pic>
        <p:nvPicPr>
          <p:cNvPr id="3074" name="Picture 2" descr="C:\Users\hwbmj3\AppData\Local\Microsoft\Windows\Temporary Internet Files\Content.IE5\2HM6T9PE\Update-icon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5085184"/>
            <a:ext cx="2225040" cy="1213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065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lstStyle/>
          <a:p>
            <a:pPr marL="0" indent="0" algn="ctr">
              <a:buNone/>
            </a:pPr>
            <a:r>
              <a:rPr lang="en-GB" dirty="0" smtClean="0">
                <a:solidFill>
                  <a:srgbClr val="00B050"/>
                </a:solidFill>
              </a:rPr>
              <a:t>UKAT </a:t>
            </a:r>
            <a:r>
              <a:rPr lang="en-GB" dirty="0">
                <a:solidFill>
                  <a:srgbClr val="00B050"/>
                </a:solidFill>
              </a:rPr>
              <a:t>Institutional </a:t>
            </a:r>
            <a:r>
              <a:rPr lang="en-GB" dirty="0" smtClean="0">
                <a:solidFill>
                  <a:srgbClr val="00B050"/>
                </a:solidFill>
              </a:rPr>
              <a:t>Membership</a:t>
            </a:r>
          </a:p>
          <a:p>
            <a:endParaRPr lang="en-GB" dirty="0">
              <a:solidFill>
                <a:srgbClr val="00B050"/>
              </a:solidFill>
            </a:endParaRPr>
          </a:p>
          <a:p>
            <a:endParaRPr lang="en-GB" dirty="0">
              <a:solidFill>
                <a:srgbClr val="00B050"/>
              </a:solidFill>
            </a:endParaRPr>
          </a:p>
          <a:p>
            <a:endParaRPr lang="en-GB" dirty="0" smtClean="0">
              <a:solidFill>
                <a:srgbClr val="FF0000"/>
              </a:solidFill>
            </a:endParaRPr>
          </a:p>
          <a:p>
            <a:endParaRPr lang="en-GB" dirty="0">
              <a:solidFill>
                <a:srgbClr val="FF0000"/>
              </a:solidFill>
            </a:endParaRPr>
          </a:p>
          <a:p>
            <a:endParaRPr lang="en-GB" dirty="0" smtClean="0">
              <a:solidFill>
                <a:srgbClr val="FF0000"/>
              </a:solidFill>
            </a:endParaRP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1988840"/>
            <a:ext cx="5095799" cy="3456384"/>
          </a:xfrm>
          <a:prstGeom prst="rect">
            <a:avLst/>
          </a:prstGeom>
        </p:spPr>
      </p:pic>
    </p:spTree>
    <p:extLst>
      <p:ext uri="{BB962C8B-B14F-4D97-AF65-F5344CB8AC3E}">
        <p14:creationId xmlns:p14="http://schemas.microsoft.com/office/powerpoint/2010/main" val="256960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rPr>
              <a:t/>
            </a:r>
            <a:br>
              <a:rPr lang="en-GB" dirty="0" smtClean="0">
                <a:solidFill>
                  <a:srgbClr val="FF0000"/>
                </a:solidFill>
              </a:rPr>
            </a:br>
            <a:r>
              <a:rPr lang="en-GB" dirty="0" smtClean="0">
                <a:solidFill>
                  <a:srgbClr val="FF0000"/>
                </a:solidFill>
              </a:rPr>
              <a:t>Feedback </a:t>
            </a:r>
            <a:r>
              <a:rPr lang="en-GB" dirty="0">
                <a:solidFill>
                  <a:srgbClr val="FF0000"/>
                </a:solidFill>
              </a:rPr>
              <a:t>on Checklist Notes.</a:t>
            </a:r>
            <a:br>
              <a:rPr lang="en-GB" dirty="0">
                <a:solidFill>
                  <a:srgbClr val="FF0000"/>
                </a:solidFill>
              </a:rPr>
            </a:b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4408" y="1600200"/>
            <a:ext cx="653518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2580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evelop your academic writing and study skills&#10;" title="The Skills Centre"/>
          <p:cNvSpPr>
            <a:spLocks noGrp="1"/>
          </p:cNvSpPr>
          <p:nvPr>
            <p:ph type="title"/>
          </p:nvPr>
        </p:nvSpPr>
        <p:spPr>
          <a:xfrm>
            <a:off x="-1" y="1818575"/>
            <a:ext cx="7372800" cy="2304000"/>
          </a:xfrm>
        </p:spPr>
        <p:txBody>
          <a:bodyPr/>
          <a:lstStyle/>
          <a:p>
            <a:r>
              <a:rPr lang="en-GB" sz="4800" b="1" dirty="0">
                <a:ea typeface="Verdana" panose="020B0604030504040204" pitchFamily="34" charset="0"/>
                <a:cs typeface="Verdana" panose="020B0604030504040204" pitchFamily="34" charset="0"/>
              </a:rPr>
              <a:t>The Skills </a:t>
            </a:r>
            <a:r>
              <a:rPr lang="en-GB" sz="4800" b="1" dirty="0" smtClean="0">
                <a:ea typeface="Verdana" panose="020B0604030504040204" pitchFamily="34" charset="0"/>
                <a:cs typeface="Verdana" panose="020B0604030504040204" pitchFamily="34" charset="0"/>
              </a:rPr>
              <a:t>Centre</a:t>
            </a:r>
            <a:r>
              <a:rPr lang="en-GB" b="1" dirty="0" smtClean="0">
                <a:ea typeface="Verdana" panose="020B0604030504040204" pitchFamily="34" charset="0"/>
                <a:cs typeface="Verdana" panose="020B0604030504040204" pitchFamily="34" charset="0"/>
              </a:rPr>
              <a:t/>
            </a:r>
            <a:br>
              <a:rPr lang="en-GB" b="1" dirty="0" smtClean="0">
                <a:ea typeface="Verdana" panose="020B0604030504040204" pitchFamily="34" charset="0"/>
                <a:cs typeface="Verdana" panose="020B0604030504040204" pitchFamily="34" charset="0"/>
              </a:rPr>
            </a:br>
            <a:r>
              <a:rPr lang="en-GB" sz="3200" dirty="0">
                <a:ea typeface="Verdana" panose="020B0604030504040204" pitchFamily="34" charset="0"/>
                <a:cs typeface="Verdana" panose="020B0604030504040204" pitchFamily="34" charset="0"/>
              </a:rPr>
              <a:t/>
            </a:r>
            <a:br>
              <a:rPr lang="en-GB" sz="3200" dirty="0">
                <a:ea typeface="Verdana" panose="020B0604030504040204" pitchFamily="34" charset="0"/>
                <a:cs typeface="Verdana" panose="020B0604030504040204" pitchFamily="34" charset="0"/>
              </a:rPr>
            </a:br>
            <a:endParaRPr lang="en-GB" sz="3200" b="1" dirty="0">
              <a:ea typeface="Verdana" panose="020B0604030504040204" pitchFamily="34" charset="0"/>
              <a:cs typeface="Verdana" panose="020B0604030504040204" pitchFamily="34" charset="0"/>
            </a:endParaRPr>
          </a:p>
        </p:txBody>
      </p:sp>
      <p:pic>
        <p:nvPicPr>
          <p:cNvPr id="15" name="Picture 14" descr="Interior photo with comfortable seating for group and private study." title="Photo of skills cent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4311" y="1549689"/>
            <a:ext cx="2634913" cy="2664903"/>
          </a:xfrm>
          <a:prstGeom prst="flowChartConnector">
            <a:avLst/>
          </a:prstGeom>
        </p:spPr>
      </p:pic>
      <p:sp>
        <p:nvSpPr>
          <p:cNvPr id="3" name="Rectangle 2"/>
          <p:cNvSpPr/>
          <p:nvPr/>
        </p:nvSpPr>
        <p:spPr>
          <a:xfrm>
            <a:off x="504823" y="2929645"/>
            <a:ext cx="6334126" cy="1077218"/>
          </a:xfrm>
          <a:prstGeom prst="rect">
            <a:avLst/>
          </a:prstGeom>
        </p:spPr>
        <p:txBody>
          <a:bodyPr wrap="square">
            <a:spAutoFit/>
          </a:bodyPr>
          <a:lstStyle/>
          <a:p>
            <a:r>
              <a:rPr lang="en-GB" sz="3200" dirty="0">
                <a:ea typeface="Verdana" panose="020B0604030504040204" pitchFamily="34" charset="0"/>
                <a:cs typeface="Verdana" panose="020B0604030504040204" pitchFamily="34" charset="0"/>
              </a:rPr>
              <a:t>Develop your academic writing and study skills</a:t>
            </a:r>
            <a:endParaRPr lang="en-GB" sz="3200" dirty="0"/>
          </a:p>
        </p:txBody>
      </p:sp>
    </p:spTree>
    <p:extLst>
      <p:ext uri="{BB962C8B-B14F-4D97-AF65-F5344CB8AC3E}">
        <p14:creationId xmlns:p14="http://schemas.microsoft.com/office/powerpoint/2010/main" val="1123894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44" y="188638"/>
            <a:ext cx="6237797" cy="657654"/>
          </a:xfrm>
        </p:spPr>
        <p:txBody>
          <a:bodyPr>
            <a:normAutofit fontScale="90000"/>
          </a:bodyPr>
          <a:lstStyle/>
          <a:p>
            <a:r>
              <a:rPr lang="en-GB" b="1" dirty="0"/>
              <a:t>Who we are</a:t>
            </a:r>
            <a:r>
              <a:rPr lang="en-GB" b="1" dirty="0" smtClean="0"/>
              <a:t>...</a:t>
            </a:r>
            <a:endParaRPr lang="en-GB" dirty="0"/>
          </a:p>
        </p:txBody>
      </p:sp>
      <p:sp>
        <p:nvSpPr>
          <p:cNvPr id="10" name="TextBox 9"/>
          <p:cNvSpPr txBox="1"/>
          <p:nvPr/>
        </p:nvSpPr>
        <p:spPr>
          <a:xfrm>
            <a:off x="558164" y="3745346"/>
            <a:ext cx="8073815" cy="1661993"/>
          </a:xfrm>
          <a:prstGeom prst="rect">
            <a:avLst/>
          </a:prstGeom>
          <a:noFill/>
        </p:spPr>
        <p:txBody>
          <a:bodyPr wrap="square" rtlCol="0">
            <a:spAutoFit/>
          </a:bodyPr>
          <a:lstStyle/>
          <a:p>
            <a:pPr marL="457200" indent="-457200">
              <a:buFont typeface="Arial" panose="020B0604020202020204" pitchFamily="34" charset="0"/>
              <a:buChar char="•"/>
            </a:pPr>
            <a:r>
              <a:rPr lang="en-GB" sz="2800" dirty="0"/>
              <a:t>Based in both </a:t>
            </a:r>
            <a:r>
              <a:rPr lang="en-GB" sz="2800" dirty="0">
                <a:hlinkClick r:id="rId2"/>
              </a:rPr>
              <a:t>Adsetts Library </a:t>
            </a:r>
            <a:r>
              <a:rPr lang="en-GB" sz="2800" dirty="0" smtClean="0">
                <a:hlinkClick r:id="rId2"/>
              </a:rPr>
              <a:t>(City) </a:t>
            </a:r>
            <a:r>
              <a:rPr lang="en-GB" sz="2800" dirty="0">
                <a:hlinkClick r:id="rId2"/>
              </a:rPr>
              <a:t>&amp; Collegiate </a:t>
            </a:r>
            <a:r>
              <a:rPr lang="en-GB" sz="2800" dirty="0" smtClean="0">
                <a:hlinkClick r:id="rId2"/>
              </a:rPr>
              <a:t>Library</a:t>
            </a:r>
            <a:endParaRPr lang="en-GB" sz="2800" dirty="0" smtClean="0"/>
          </a:p>
          <a:p>
            <a:pPr marL="457200" indent="-457200">
              <a:buFont typeface="Arial" panose="020B0604020202020204" pitchFamily="34" charset="0"/>
              <a:buChar char="•"/>
            </a:pPr>
            <a:endParaRPr lang="en-GB" sz="2800" dirty="0"/>
          </a:p>
          <a:p>
            <a:endParaRPr lang="en-GB" dirty="0"/>
          </a:p>
        </p:txBody>
      </p:sp>
      <p:sp>
        <p:nvSpPr>
          <p:cNvPr id="9" name="TextBox 8"/>
          <p:cNvSpPr txBox="1"/>
          <p:nvPr/>
        </p:nvSpPr>
        <p:spPr>
          <a:xfrm>
            <a:off x="558165" y="2917803"/>
            <a:ext cx="7893286" cy="800219"/>
          </a:xfrm>
          <a:prstGeom prst="rect">
            <a:avLst/>
          </a:prstGeom>
          <a:noFill/>
        </p:spPr>
        <p:txBody>
          <a:bodyPr wrap="square" rtlCol="0">
            <a:spAutoFit/>
          </a:bodyPr>
          <a:lstStyle/>
          <a:p>
            <a:pPr marL="457200" indent="-457200">
              <a:buFont typeface="Arial" panose="020B0604020202020204" pitchFamily="34" charset="0"/>
              <a:buChar char="•"/>
            </a:pPr>
            <a:r>
              <a:rPr lang="en-GB" sz="2800" dirty="0"/>
              <a:t>Part of Library and Student Support Services</a:t>
            </a:r>
          </a:p>
          <a:p>
            <a:endParaRPr lang="en-GB" dirty="0"/>
          </a:p>
        </p:txBody>
      </p:sp>
      <p:sp>
        <p:nvSpPr>
          <p:cNvPr id="8" name="TextBox 7"/>
          <p:cNvSpPr txBox="1"/>
          <p:nvPr/>
        </p:nvSpPr>
        <p:spPr>
          <a:xfrm>
            <a:off x="558165" y="1261110"/>
            <a:ext cx="7871460" cy="1661993"/>
          </a:xfrm>
          <a:prstGeom prst="rect">
            <a:avLst/>
          </a:prstGeom>
          <a:noFill/>
        </p:spPr>
        <p:txBody>
          <a:bodyPr wrap="square" rtlCol="0">
            <a:spAutoFit/>
          </a:bodyPr>
          <a:lstStyle/>
          <a:p>
            <a:pPr marL="457200" indent="-457200">
              <a:buFont typeface="Arial" panose="020B0604020202020204" pitchFamily="34" charset="0"/>
              <a:buChar char="•"/>
            </a:pPr>
            <a:r>
              <a:rPr lang="en-GB" sz="2800" dirty="0"/>
              <a:t>Learning Advisors and Specialist Advisors who support students develop their academic and study </a:t>
            </a:r>
            <a:r>
              <a:rPr lang="en-GB" sz="2800" dirty="0" smtClean="0"/>
              <a:t>skills</a:t>
            </a:r>
            <a:endParaRPr lang="en-GB" sz="2800" dirty="0"/>
          </a:p>
          <a:p>
            <a:endParaRPr lang="en-GB" dirty="0"/>
          </a:p>
        </p:txBody>
      </p:sp>
      <p:sp>
        <p:nvSpPr>
          <p:cNvPr id="4" name="TextBox 3"/>
          <p:cNvSpPr txBox="1"/>
          <p:nvPr/>
        </p:nvSpPr>
        <p:spPr>
          <a:xfrm>
            <a:off x="558165" y="5021580"/>
            <a:ext cx="8076592" cy="523220"/>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t>  Available </a:t>
            </a:r>
            <a:r>
              <a:rPr lang="en-GB" sz="2800" dirty="0"/>
              <a:t>Mon-Friday </a:t>
            </a:r>
            <a:r>
              <a:rPr lang="en-GB" sz="2800" dirty="0" smtClean="0"/>
              <a:t>(Tues-Thurs until 7pm).</a:t>
            </a:r>
            <a:endParaRPr lang="en-GB" sz="2800" dirty="0"/>
          </a:p>
        </p:txBody>
      </p:sp>
    </p:spTree>
    <p:extLst>
      <p:ext uri="{BB962C8B-B14F-4D97-AF65-F5344CB8AC3E}">
        <p14:creationId xmlns:p14="http://schemas.microsoft.com/office/powerpoint/2010/main" val="768271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86444" y="705106"/>
            <a:ext cx="6237797" cy="657654"/>
          </a:xfrm>
        </p:spPr>
        <p:txBody>
          <a:bodyPr>
            <a:normAutofit fontScale="90000"/>
          </a:bodyPr>
          <a:lstStyle/>
          <a:p>
            <a:r>
              <a:rPr lang="en-GB" b="1" dirty="0">
                <a:ea typeface="Verdana" panose="020B0604030504040204" pitchFamily="34" charset="0"/>
                <a:cs typeface="Verdana" panose="020B0604030504040204" pitchFamily="34" charset="0"/>
              </a:rPr>
              <a:t>Who can use the Skills Centre</a:t>
            </a:r>
            <a:r>
              <a:rPr lang="en-GB" b="1" dirty="0" smtClean="0">
                <a:ea typeface="Verdana" panose="020B0604030504040204" pitchFamily="34" charset="0"/>
                <a:cs typeface="Verdana" panose="020B0604030504040204" pitchFamily="34" charset="0"/>
              </a:rPr>
              <a:t>?</a:t>
            </a:r>
            <a:r>
              <a:rPr lang="en-GB" b="1" dirty="0">
                <a:ea typeface="Verdana" panose="020B0604030504040204" pitchFamily="34" charset="0"/>
                <a:cs typeface="Verdana" panose="020B0604030504040204" pitchFamily="34" charset="0"/>
              </a:rPr>
              <a:t/>
            </a:r>
            <a:br>
              <a:rPr lang="en-GB" b="1" dirty="0">
                <a:ea typeface="Verdana" panose="020B0604030504040204" pitchFamily="34" charset="0"/>
                <a:cs typeface="Verdana" panose="020B0604030504040204" pitchFamily="34" charset="0"/>
              </a:rPr>
            </a:br>
            <a:endParaRPr lang="en-GB" dirty="0"/>
          </a:p>
        </p:txBody>
      </p:sp>
      <p:pic>
        <p:nvPicPr>
          <p:cNvPr id="11" name="Picture 10" descr="Interior- as before." title="Photo of skills cent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6239" y="3264195"/>
            <a:ext cx="2947303" cy="29808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304800" y="5553008"/>
            <a:ext cx="4752622" cy="584775"/>
          </a:xfrm>
          <a:prstGeom prst="rect">
            <a:avLst/>
          </a:prstGeom>
          <a:noFill/>
        </p:spPr>
        <p:txBody>
          <a:bodyPr wrap="square" rtlCol="0">
            <a:spAutoFit/>
          </a:bodyPr>
          <a:lstStyle/>
          <a:p>
            <a:r>
              <a:rPr lang="en-GB" sz="3200" b="1" dirty="0" smtClean="0"/>
              <a:t>...on all courses.</a:t>
            </a:r>
            <a:endParaRPr lang="en-GB" sz="3200" b="1" dirty="0"/>
          </a:p>
        </p:txBody>
      </p:sp>
      <p:sp>
        <p:nvSpPr>
          <p:cNvPr id="12" name="TextBox 11" descr="Undergraduates&#10;Postgraduates (MA, MSc)&#10;PhD&#10;On all courses" title="All studenst can use our services."/>
          <p:cNvSpPr txBox="1"/>
          <p:nvPr/>
        </p:nvSpPr>
        <p:spPr>
          <a:xfrm>
            <a:off x="353547" y="3933056"/>
            <a:ext cx="8168495" cy="1384995"/>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t>Undergraduates</a:t>
            </a:r>
          </a:p>
          <a:p>
            <a:pPr marL="285750" indent="-285750">
              <a:buFont typeface="Arial" panose="020B0604020202020204" pitchFamily="34" charset="0"/>
              <a:buChar char="•"/>
            </a:pPr>
            <a:r>
              <a:rPr lang="en-GB" sz="2800" dirty="0" smtClean="0"/>
              <a:t>Postgraduates (MA, MSc)</a:t>
            </a:r>
          </a:p>
          <a:p>
            <a:pPr marL="285750" indent="-285750">
              <a:buFont typeface="Arial" panose="020B0604020202020204" pitchFamily="34" charset="0"/>
              <a:buChar char="•"/>
            </a:pPr>
            <a:r>
              <a:rPr lang="en-GB" sz="2800" dirty="0" smtClean="0"/>
              <a:t>PhD</a:t>
            </a:r>
            <a:endParaRPr lang="en-GB" sz="2800" dirty="0"/>
          </a:p>
        </p:txBody>
      </p:sp>
      <p:sp>
        <p:nvSpPr>
          <p:cNvPr id="2" name="TextBox 1"/>
          <p:cNvSpPr txBox="1"/>
          <p:nvPr/>
        </p:nvSpPr>
        <p:spPr>
          <a:xfrm>
            <a:off x="240757" y="1649330"/>
            <a:ext cx="7463380" cy="584775"/>
          </a:xfrm>
          <a:prstGeom prst="rect">
            <a:avLst/>
          </a:prstGeom>
          <a:noFill/>
        </p:spPr>
        <p:txBody>
          <a:bodyPr wrap="square" rtlCol="0">
            <a:spAutoFit/>
          </a:bodyPr>
          <a:lstStyle/>
          <a:p>
            <a:r>
              <a:rPr lang="en-GB" sz="3200" b="1" dirty="0" smtClean="0"/>
              <a:t>All students!</a:t>
            </a:r>
            <a:endParaRPr lang="en-GB" sz="3200" b="1" dirty="0"/>
          </a:p>
        </p:txBody>
      </p:sp>
      <p:sp>
        <p:nvSpPr>
          <p:cNvPr id="4" name="TextBox 3"/>
          <p:cNvSpPr txBox="1"/>
          <p:nvPr/>
        </p:nvSpPr>
        <p:spPr>
          <a:xfrm>
            <a:off x="240757" y="2420888"/>
            <a:ext cx="8168495" cy="1384995"/>
          </a:xfrm>
          <a:prstGeom prst="rect">
            <a:avLst/>
          </a:prstGeom>
          <a:noFill/>
        </p:spPr>
        <p:txBody>
          <a:bodyPr wrap="square" rtlCol="0">
            <a:spAutoFit/>
          </a:bodyPr>
          <a:lstStyle/>
          <a:p>
            <a:r>
              <a:rPr lang="en-GB" sz="2800" dirty="0" smtClean="0"/>
              <a:t>We provide information, advice and guidance on academic writing and study skills for students at </a:t>
            </a:r>
            <a:r>
              <a:rPr lang="en-GB" sz="2800" b="1" dirty="0" smtClean="0"/>
              <a:t>all levels</a:t>
            </a:r>
            <a:r>
              <a:rPr lang="en-GB" sz="2800" dirty="0"/>
              <a:t>:</a:t>
            </a:r>
          </a:p>
        </p:txBody>
      </p:sp>
    </p:spTree>
    <p:extLst>
      <p:ext uri="{BB962C8B-B14F-4D97-AF65-F5344CB8AC3E}">
        <p14:creationId xmlns:p14="http://schemas.microsoft.com/office/powerpoint/2010/main" val="3724700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9982" y="188638"/>
            <a:ext cx="6237797" cy="657654"/>
          </a:xfrm>
        </p:spPr>
        <p:txBody>
          <a:bodyPr>
            <a:normAutofit fontScale="90000"/>
          </a:bodyPr>
          <a:lstStyle/>
          <a:p>
            <a:r>
              <a:rPr lang="en-GB" b="1" dirty="0">
                <a:ea typeface="Verdana" panose="020B0604030504040204" pitchFamily="34" charset="0"/>
                <a:cs typeface="Verdana" panose="020B0604030504040204" pitchFamily="34" charset="0"/>
              </a:rPr>
              <a:t>What we offer</a:t>
            </a:r>
            <a:r>
              <a:rPr lang="en-GB" b="1" dirty="0" smtClean="0">
                <a:ea typeface="Verdana" panose="020B0604030504040204" pitchFamily="34" charset="0"/>
                <a:cs typeface="Verdana" panose="020B0604030504040204" pitchFamily="34" charset="0"/>
              </a:rPr>
              <a:t>:</a:t>
            </a:r>
            <a:endParaRPr lang="en-GB" dirty="0"/>
          </a:p>
        </p:txBody>
      </p:sp>
      <p:sp>
        <p:nvSpPr>
          <p:cNvPr id="18" name="Rounded Rectangle 17"/>
          <p:cNvSpPr/>
          <p:nvPr/>
        </p:nvSpPr>
        <p:spPr>
          <a:xfrm>
            <a:off x="372863" y="5787727"/>
            <a:ext cx="7086134" cy="817589"/>
          </a:xfrm>
          <a:prstGeom prst="roundRect">
            <a:avLst/>
          </a:prstGeom>
          <a:solidFill>
            <a:schemeClr val="bg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smtClean="0">
                <a:solidFill>
                  <a:schemeClr val="tx1">
                    <a:lumMod val="85000"/>
                    <a:lumOff val="15000"/>
                  </a:schemeClr>
                </a:solidFill>
              </a:rPr>
              <a:t>Online resources</a:t>
            </a:r>
            <a:r>
              <a:rPr lang="en-GB" sz="2800" dirty="0" smtClean="0"/>
              <a:t> </a:t>
            </a:r>
            <a:endParaRPr lang="en-GB" sz="2800" dirty="0"/>
          </a:p>
        </p:txBody>
      </p:sp>
      <p:pic>
        <p:nvPicPr>
          <p:cNvPr id="26" name="Picture 25" title="Icon online resourc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3169" y="5761806"/>
            <a:ext cx="1019994" cy="1019994"/>
          </a:xfrm>
          <a:prstGeom prst="rect">
            <a:avLst/>
          </a:prstGeom>
        </p:spPr>
      </p:pic>
      <p:sp>
        <p:nvSpPr>
          <p:cNvPr id="16" name="Rounded Rectangle 15"/>
          <p:cNvSpPr/>
          <p:nvPr/>
        </p:nvSpPr>
        <p:spPr>
          <a:xfrm>
            <a:off x="372862" y="4673024"/>
            <a:ext cx="7244179" cy="817589"/>
          </a:xfrm>
          <a:prstGeom prst="roundRect">
            <a:avLst/>
          </a:prstGeom>
          <a:solidFill>
            <a:schemeClr val="bg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smtClean="0">
                <a:solidFill>
                  <a:schemeClr val="tx1">
                    <a:lumMod val="85000"/>
                    <a:lumOff val="15000"/>
                  </a:schemeClr>
                </a:solidFill>
              </a:rPr>
              <a:t>Webinars</a:t>
            </a:r>
            <a:r>
              <a:rPr lang="en-GB" dirty="0" smtClean="0"/>
              <a:t> </a:t>
            </a:r>
            <a:endParaRPr lang="en-GB" dirty="0"/>
          </a:p>
        </p:txBody>
      </p:sp>
      <p:pic>
        <p:nvPicPr>
          <p:cNvPr id="24" name="Picture 23" title="Online support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5686" y="4614116"/>
            <a:ext cx="935404" cy="935404"/>
          </a:xfrm>
          <a:prstGeom prst="rect">
            <a:avLst/>
          </a:prstGeom>
        </p:spPr>
      </p:pic>
      <p:sp>
        <p:nvSpPr>
          <p:cNvPr id="12" name="Rounded Rectangle 11"/>
          <p:cNvSpPr/>
          <p:nvPr/>
        </p:nvSpPr>
        <p:spPr>
          <a:xfrm>
            <a:off x="372862" y="3463340"/>
            <a:ext cx="7096247" cy="817589"/>
          </a:xfrm>
          <a:prstGeom prst="roundRect">
            <a:avLst/>
          </a:prstGeom>
          <a:solidFill>
            <a:schemeClr val="bg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smtClean="0">
                <a:solidFill>
                  <a:schemeClr val="tx1">
                    <a:lumMod val="85000"/>
                    <a:lumOff val="15000"/>
                  </a:schemeClr>
                </a:solidFill>
              </a:rPr>
              <a:t>1-1 appointments (in person or over </a:t>
            </a:r>
          </a:p>
          <a:p>
            <a:r>
              <a:rPr lang="en-GB" sz="2800" b="1" dirty="0" smtClean="0">
                <a:solidFill>
                  <a:schemeClr val="tx1">
                    <a:lumMod val="85000"/>
                    <a:lumOff val="15000"/>
                  </a:schemeClr>
                </a:solidFill>
              </a:rPr>
              <a:t>the phone)</a:t>
            </a:r>
            <a:r>
              <a:rPr lang="en-GB" sz="2800" dirty="0" smtClean="0"/>
              <a:t> </a:t>
            </a:r>
            <a:endParaRPr lang="en-GB" sz="2800" dirty="0"/>
          </a:p>
        </p:txBody>
      </p:sp>
      <p:pic>
        <p:nvPicPr>
          <p:cNvPr id="22" name="Picture 21" descr="Two people talking at a desk." title="Ic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9293" y="3401235"/>
            <a:ext cx="941797" cy="941797"/>
          </a:xfrm>
          <a:prstGeom prst="rect">
            <a:avLst/>
          </a:prstGeom>
        </p:spPr>
      </p:pic>
      <p:sp>
        <p:nvSpPr>
          <p:cNvPr id="13" name="Rounded Rectangle 12"/>
          <p:cNvSpPr/>
          <p:nvPr/>
        </p:nvSpPr>
        <p:spPr>
          <a:xfrm>
            <a:off x="372862" y="2260745"/>
            <a:ext cx="7244179" cy="817589"/>
          </a:xfrm>
          <a:prstGeom prst="roundRect">
            <a:avLst/>
          </a:prstGeom>
          <a:solidFill>
            <a:schemeClr val="bg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smtClean="0">
                <a:solidFill>
                  <a:schemeClr val="tx1">
                    <a:lumMod val="85000"/>
                    <a:lumOff val="15000"/>
                  </a:schemeClr>
                </a:solidFill>
              </a:rPr>
              <a:t>Writing forums</a:t>
            </a:r>
            <a:endParaRPr lang="en-GB" sz="2000" dirty="0"/>
          </a:p>
        </p:txBody>
      </p:sp>
      <p:pic>
        <p:nvPicPr>
          <p:cNvPr id="14" name="Picture 13" descr="Notebook and pen" title="Ico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55500" y="2166744"/>
            <a:ext cx="1005590" cy="1005590"/>
          </a:xfrm>
          <a:prstGeom prst="rect">
            <a:avLst/>
          </a:prstGeom>
        </p:spPr>
      </p:pic>
      <p:sp>
        <p:nvSpPr>
          <p:cNvPr id="2" name="Rounded Rectangle 1"/>
          <p:cNvSpPr/>
          <p:nvPr/>
        </p:nvSpPr>
        <p:spPr>
          <a:xfrm>
            <a:off x="372862" y="1065211"/>
            <a:ext cx="6986727" cy="817589"/>
          </a:xfrm>
          <a:prstGeom prst="roundRect">
            <a:avLst/>
          </a:prstGeom>
          <a:solidFill>
            <a:schemeClr val="bg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smtClean="0">
                <a:solidFill>
                  <a:schemeClr val="tx1">
                    <a:lumMod val="85000"/>
                    <a:lumOff val="15000"/>
                  </a:schemeClr>
                </a:solidFill>
              </a:rPr>
              <a:t>Workshops</a:t>
            </a:r>
            <a:r>
              <a:rPr lang="en-GB" dirty="0" smtClean="0"/>
              <a:t> </a:t>
            </a:r>
            <a:endParaRPr lang="en-GB" dirty="0"/>
          </a:p>
        </p:txBody>
      </p:sp>
      <p:pic>
        <p:nvPicPr>
          <p:cNvPr id="6" name="Picture 5" descr="Pencils in a pot" title="Ico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5500" y="939801"/>
            <a:ext cx="1005590" cy="1005590"/>
          </a:xfrm>
          <a:prstGeom prst="rect">
            <a:avLst/>
          </a:prstGeom>
        </p:spPr>
      </p:pic>
    </p:spTree>
    <p:extLst>
      <p:ext uri="{BB962C8B-B14F-4D97-AF65-F5344CB8AC3E}">
        <p14:creationId xmlns:p14="http://schemas.microsoft.com/office/powerpoint/2010/main" val="1119374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455</TotalTime>
  <Words>1112</Words>
  <Application>Microsoft Office PowerPoint</Application>
  <PresentationFormat>On-screen Show (4:3)</PresentationFormat>
  <Paragraphs>159</Paragraphs>
  <Slides>28</Slides>
  <Notes>10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Blank</vt:lpstr>
      <vt:lpstr>Academic Adviser  Community of Practice</vt:lpstr>
      <vt:lpstr>PowerPoint Presentation</vt:lpstr>
      <vt:lpstr>Updates and Key Messages</vt:lpstr>
      <vt:lpstr>PowerPoint Presentation</vt:lpstr>
      <vt:lpstr> Feedback on Checklist Notes. </vt:lpstr>
      <vt:lpstr>The Skills Centre  </vt:lpstr>
      <vt:lpstr>Who we are...</vt:lpstr>
      <vt:lpstr>Who can use the Skills Centre? </vt:lpstr>
      <vt:lpstr>What we offer:</vt:lpstr>
      <vt:lpstr>Workshop topics</vt:lpstr>
      <vt:lpstr>Writing forums</vt:lpstr>
      <vt:lpstr>1-1 appointments</vt:lpstr>
      <vt:lpstr>For quick questions?</vt:lpstr>
      <vt:lpstr>Off campus? </vt:lpstr>
      <vt:lpstr>Student feedback</vt:lpstr>
      <vt:lpstr>Assistive Technology</vt:lpstr>
      <vt:lpstr>Maths and Statistics Support</vt:lpstr>
      <vt:lpstr>Get in touch</vt:lpstr>
      <vt:lpstr>Additional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of Practice</dc:title>
  <dc:creator>Melissa Jacobi</dc:creator>
  <cp:lastModifiedBy>Natalie Brownell</cp:lastModifiedBy>
  <cp:revision>12</cp:revision>
  <dcterms:created xsi:type="dcterms:W3CDTF">2019-09-10T10:16:30Z</dcterms:created>
  <dcterms:modified xsi:type="dcterms:W3CDTF">2019-09-13T12:35:34Z</dcterms:modified>
</cp:coreProperties>
</file>